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handoutMasterIdLst>
    <p:handoutMasterId r:id="rId37"/>
  </p:handoutMasterIdLst>
  <p:sldIdLst>
    <p:sldId id="297" r:id="rId2"/>
    <p:sldId id="298" r:id="rId3"/>
    <p:sldId id="299" r:id="rId4"/>
    <p:sldId id="321" r:id="rId5"/>
    <p:sldId id="333" r:id="rId6"/>
    <p:sldId id="334" r:id="rId7"/>
    <p:sldId id="335" r:id="rId8"/>
    <p:sldId id="336" r:id="rId9"/>
    <p:sldId id="323" r:id="rId10"/>
    <p:sldId id="324" r:id="rId11"/>
    <p:sldId id="325" r:id="rId12"/>
    <p:sldId id="326" r:id="rId13"/>
    <p:sldId id="331" r:id="rId14"/>
    <p:sldId id="352" r:id="rId15"/>
    <p:sldId id="353" r:id="rId16"/>
    <p:sldId id="354" r:id="rId17"/>
    <p:sldId id="328" r:id="rId18"/>
    <p:sldId id="327" r:id="rId19"/>
    <p:sldId id="329" r:id="rId20"/>
    <p:sldId id="330" r:id="rId21"/>
    <p:sldId id="332" r:id="rId22"/>
    <p:sldId id="303" r:id="rId23"/>
    <p:sldId id="340" r:id="rId24"/>
    <p:sldId id="341" r:id="rId25"/>
    <p:sldId id="342" r:id="rId26"/>
    <p:sldId id="344" r:id="rId27"/>
    <p:sldId id="345" r:id="rId28"/>
    <p:sldId id="346" r:id="rId29"/>
    <p:sldId id="349" r:id="rId30"/>
    <p:sldId id="350" r:id="rId31"/>
    <p:sldId id="347" r:id="rId32"/>
    <p:sldId id="351" r:id="rId33"/>
    <p:sldId id="348" r:id="rId34"/>
    <p:sldId id="320" r:id="rId3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C8090"/>
    <a:srgbClr val="E6E6E6"/>
    <a:srgbClr val="ECEBF2"/>
    <a:srgbClr val="8F93A1"/>
    <a:srgbClr val="EAEBF0"/>
    <a:srgbClr val="F0EFF4"/>
    <a:srgbClr val="F0EFF6"/>
    <a:srgbClr val="FAFAFF"/>
    <a:srgbClr val="E9E8EF"/>
    <a:srgbClr val="FCFB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43" autoAdjust="0"/>
    <p:restoredTop sz="94660"/>
  </p:normalViewPr>
  <p:slideViewPr>
    <p:cSldViewPr snapToGrid="0" showGuides="1">
      <p:cViewPr varScale="1">
        <p:scale>
          <a:sx n="152" d="100"/>
          <a:sy n="152" d="100"/>
        </p:scale>
        <p:origin x="-456" y="-102"/>
      </p:cViewPr>
      <p:guideLst>
        <p:guide orient="horz" pos="1596"/>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2020/5/15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8286828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2020/5/15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2555798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13F87CF-3569-4A6D-ABE9-80B564D3AFB4}" type="datetimeFigureOut">
              <a:rPr lang="zh-CN" altLang="en-US" smtClean="0"/>
              <a:t>2020/5/15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431EDE2-ED55-47B1-BF0C-0EF98048EBB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3F87CF-3569-4A6D-ABE9-80B564D3AFB4}" type="datetimeFigureOut">
              <a:rPr lang="zh-CN" altLang="en-US" smtClean="0"/>
              <a:t>2020/5/15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431EDE2-ED55-47B1-BF0C-0EF98048EBB1}"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2" name="组合 1"/>
          <p:cNvGrpSpPr/>
          <p:nvPr userDrawn="1"/>
        </p:nvGrpSpPr>
        <p:grpSpPr>
          <a:xfrm>
            <a:off x="8109528" y="293404"/>
            <a:ext cx="854903" cy="223134"/>
            <a:chOff x="614363" y="242628"/>
            <a:chExt cx="854903" cy="223134"/>
          </a:xfrm>
        </p:grpSpPr>
        <p:grpSp>
          <p:nvGrpSpPr>
            <p:cNvPr id="3" name="组合 2"/>
            <p:cNvGrpSpPr/>
            <p:nvPr/>
          </p:nvGrpSpPr>
          <p:grpSpPr>
            <a:xfrm>
              <a:off x="614363" y="242628"/>
              <a:ext cx="854903" cy="223134"/>
              <a:chOff x="3537215" y="97436"/>
              <a:chExt cx="1889224" cy="493096"/>
            </a:xfrm>
          </p:grpSpPr>
          <p:sp>
            <p:nvSpPr>
              <p:cNvPr id="7" name="矩形: 圆角 6"/>
              <p:cNvSpPr/>
              <p:nvPr/>
            </p:nvSpPr>
            <p:spPr>
              <a:xfrm>
                <a:off x="3537215" y="97436"/>
                <a:ext cx="1889224" cy="493096"/>
              </a:xfrm>
              <a:prstGeom prst="roundRect">
                <a:avLst>
                  <a:gd name="adj" fmla="val 50000"/>
                </a:avLst>
              </a:prstGeom>
              <a:solidFill>
                <a:srgbClr val="E7E5ED"/>
              </a:solidFill>
              <a:ln w="1270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sz="2800">
                  <a:solidFill>
                    <a:schemeClr val="bg1"/>
                  </a:solidFill>
                  <a:effectLst>
                    <a:outerShdw blurRad="38100" dist="38100" dir="2700000" algn="tl">
                      <a:srgbClr val="000000">
                        <a:alpha val="43137"/>
                      </a:srgbClr>
                    </a:outerShdw>
                  </a:effectLst>
                  <a:latin typeface="DIN-BoldItalic" pitchFamily="50" charset="0"/>
                </a:endParaRPr>
              </a:p>
            </p:txBody>
          </p:sp>
          <p:sp>
            <p:nvSpPr>
              <p:cNvPr id="8" name="椭圆 7"/>
              <p:cNvSpPr/>
              <p:nvPr/>
            </p:nvSpPr>
            <p:spPr>
              <a:xfrm>
                <a:off x="3537215" y="106613"/>
                <a:ext cx="474687" cy="474687"/>
              </a:xfrm>
              <a:prstGeom prst="ellipse">
                <a:avLst/>
              </a:prstGeom>
              <a:solidFill>
                <a:srgbClr val="8F93A1"/>
              </a:solidFill>
              <a:ln w="12700">
                <a:noFill/>
              </a:ln>
              <a:effectLst>
                <a:innerShdw blurRad="330200" dist="165100" dir="162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800">
                  <a:solidFill>
                    <a:schemeClr val="bg1"/>
                  </a:solidFill>
                  <a:effectLst>
                    <a:outerShdw blurRad="38100" dist="38100" dir="2700000" algn="tl">
                      <a:srgbClr val="000000">
                        <a:alpha val="43137"/>
                      </a:srgbClr>
                    </a:outerShdw>
                  </a:effectLst>
                  <a:latin typeface="DIN-BoldItalic" pitchFamily="50" charset="0"/>
                </a:endParaRPr>
              </a:p>
            </p:txBody>
          </p:sp>
        </p:grpSp>
        <p:grpSp>
          <p:nvGrpSpPr>
            <p:cNvPr id="4" name="Group 4"/>
            <p:cNvGrpSpPr>
              <a:grpSpLocks noChangeAspect="1"/>
            </p:cNvGrpSpPr>
            <p:nvPr/>
          </p:nvGrpSpPr>
          <p:grpSpPr bwMode="auto">
            <a:xfrm>
              <a:off x="676948" y="309038"/>
              <a:ext cx="89632" cy="89234"/>
              <a:chOff x="298" y="278"/>
              <a:chExt cx="225" cy="224"/>
            </a:xfrm>
            <a:solidFill>
              <a:schemeClr val="bg1"/>
            </a:solidFill>
          </p:grpSpPr>
          <p:sp>
            <p:nvSpPr>
              <p:cNvPr id="5" name="Oval 5"/>
              <p:cNvSpPr>
                <a:spLocks noChangeArrowheads="1"/>
              </p:cNvSpPr>
              <p:nvPr/>
            </p:nvSpPr>
            <p:spPr bwMode="auto">
              <a:xfrm>
                <a:off x="355" y="336"/>
                <a:ext cx="29" cy="2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6"/>
              <p:cNvSpPr/>
              <p:nvPr/>
            </p:nvSpPr>
            <p:spPr bwMode="auto">
              <a:xfrm>
                <a:off x="298" y="278"/>
                <a:ext cx="225" cy="224"/>
              </a:xfrm>
              <a:custGeom>
                <a:avLst/>
                <a:gdLst>
                  <a:gd name="T0" fmla="*/ 693 w 706"/>
                  <a:gd name="T1" fmla="*/ 645 h 703"/>
                  <a:gd name="T2" fmla="*/ 549 w 706"/>
                  <a:gd name="T3" fmla="*/ 501 h 703"/>
                  <a:gd name="T4" fmla="*/ 617 w 706"/>
                  <a:gd name="T5" fmla="*/ 308 h 703"/>
                  <a:gd name="T6" fmla="*/ 527 w 706"/>
                  <a:gd name="T7" fmla="*/ 90 h 703"/>
                  <a:gd name="T8" fmla="*/ 309 w 706"/>
                  <a:gd name="T9" fmla="*/ 0 h 703"/>
                  <a:gd name="T10" fmla="*/ 91 w 706"/>
                  <a:gd name="T11" fmla="*/ 90 h 703"/>
                  <a:gd name="T12" fmla="*/ 0 w 706"/>
                  <a:gd name="T13" fmla="*/ 308 h 703"/>
                  <a:gd name="T14" fmla="*/ 91 w 706"/>
                  <a:gd name="T15" fmla="*/ 526 h 703"/>
                  <a:gd name="T16" fmla="*/ 309 w 706"/>
                  <a:gd name="T17" fmla="*/ 617 h 703"/>
                  <a:gd name="T18" fmla="*/ 390 w 706"/>
                  <a:gd name="T19" fmla="*/ 606 h 703"/>
                  <a:gd name="T20" fmla="*/ 414 w 706"/>
                  <a:gd name="T21" fmla="*/ 564 h 703"/>
                  <a:gd name="T22" fmla="*/ 372 w 706"/>
                  <a:gd name="T23" fmla="*/ 541 h 703"/>
                  <a:gd name="T24" fmla="*/ 138 w 706"/>
                  <a:gd name="T25" fmla="*/ 479 h 703"/>
                  <a:gd name="T26" fmla="*/ 68 w 706"/>
                  <a:gd name="T27" fmla="*/ 308 h 703"/>
                  <a:gd name="T28" fmla="*/ 138 w 706"/>
                  <a:gd name="T29" fmla="*/ 138 h 703"/>
                  <a:gd name="T30" fmla="*/ 479 w 706"/>
                  <a:gd name="T31" fmla="*/ 138 h 703"/>
                  <a:gd name="T32" fmla="*/ 550 w 706"/>
                  <a:gd name="T33" fmla="*/ 308 h 703"/>
                  <a:gd name="T34" fmla="*/ 479 w 706"/>
                  <a:gd name="T35" fmla="*/ 479 h 703"/>
                  <a:gd name="T36" fmla="*/ 479 w 706"/>
                  <a:gd name="T37" fmla="*/ 526 h 703"/>
                  <a:gd name="T38" fmla="*/ 484 w 706"/>
                  <a:gd name="T39" fmla="*/ 531 h 703"/>
                  <a:gd name="T40" fmla="*/ 489 w 706"/>
                  <a:gd name="T41" fmla="*/ 536 h 703"/>
                  <a:gd name="T42" fmla="*/ 646 w 706"/>
                  <a:gd name="T43" fmla="*/ 693 h 703"/>
                  <a:gd name="T44" fmla="*/ 669 w 706"/>
                  <a:gd name="T45" fmla="*/ 703 h 703"/>
                  <a:gd name="T46" fmla="*/ 693 w 706"/>
                  <a:gd name="T47" fmla="*/ 693 h 703"/>
                  <a:gd name="T48" fmla="*/ 693 w 706"/>
                  <a:gd name="T49" fmla="*/ 645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06" h="703">
                    <a:moveTo>
                      <a:pt x="693" y="645"/>
                    </a:moveTo>
                    <a:cubicBezTo>
                      <a:pt x="549" y="501"/>
                      <a:pt x="549" y="501"/>
                      <a:pt x="549" y="501"/>
                    </a:cubicBezTo>
                    <a:cubicBezTo>
                      <a:pt x="593" y="447"/>
                      <a:pt x="617" y="379"/>
                      <a:pt x="617" y="308"/>
                    </a:cubicBezTo>
                    <a:cubicBezTo>
                      <a:pt x="617" y="226"/>
                      <a:pt x="585" y="149"/>
                      <a:pt x="527" y="90"/>
                    </a:cubicBezTo>
                    <a:cubicBezTo>
                      <a:pt x="468" y="32"/>
                      <a:pt x="391" y="0"/>
                      <a:pt x="309" y="0"/>
                    </a:cubicBezTo>
                    <a:cubicBezTo>
                      <a:pt x="226" y="0"/>
                      <a:pt x="149" y="32"/>
                      <a:pt x="91" y="90"/>
                    </a:cubicBezTo>
                    <a:cubicBezTo>
                      <a:pt x="32" y="149"/>
                      <a:pt x="0" y="226"/>
                      <a:pt x="0" y="308"/>
                    </a:cubicBezTo>
                    <a:cubicBezTo>
                      <a:pt x="0" y="391"/>
                      <a:pt x="32" y="468"/>
                      <a:pt x="91" y="526"/>
                    </a:cubicBezTo>
                    <a:cubicBezTo>
                      <a:pt x="149" y="585"/>
                      <a:pt x="228" y="617"/>
                      <a:pt x="309" y="617"/>
                    </a:cubicBezTo>
                    <a:cubicBezTo>
                      <a:pt x="336" y="617"/>
                      <a:pt x="363" y="613"/>
                      <a:pt x="390" y="606"/>
                    </a:cubicBezTo>
                    <a:cubicBezTo>
                      <a:pt x="408" y="601"/>
                      <a:pt x="418" y="582"/>
                      <a:pt x="414" y="564"/>
                    </a:cubicBezTo>
                    <a:cubicBezTo>
                      <a:pt x="409" y="547"/>
                      <a:pt x="390" y="536"/>
                      <a:pt x="372" y="541"/>
                    </a:cubicBezTo>
                    <a:cubicBezTo>
                      <a:pt x="289" y="564"/>
                      <a:pt x="199" y="540"/>
                      <a:pt x="138" y="479"/>
                    </a:cubicBezTo>
                    <a:cubicBezTo>
                      <a:pt x="93" y="433"/>
                      <a:pt x="68" y="373"/>
                      <a:pt x="68" y="308"/>
                    </a:cubicBezTo>
                    <a:cubicBezTo>
                      <a:pt x="68" y="244"/>
                      <a:pt x="93" y="184"/>
                      <a:pt x="138" y="138"/>
                    </a:cubicBezTo>
                    <a:cubicBezTo>
                      <a:pt x="232" y="44"/>
                      <a:pt x="385" y="44"/>
                      <a:pt x="479" y="138"/>
                    </a:cubicBezTo>
                    <a:cubicBezTo>
                      <a:pt x="525" y="184"/>
                      <a:pt x="550" y="244"/>
                      <a:pt x="550" y="308"/>
                    </a:cubicBezTo>
                    <a:cubicBezTo>
                      <a:pt x="550" y="373"/>
                      <a:pt x="525" y="433"/>
                      <a:pt x="479" y="479"/>
                    </a:cubicBezTo>
                    <a:cubicBezTo>
                      <a:pt x="466" y="492"/>
                      <a:pt x="466" y="513"/>
                      <a:pt x="479" y="526"/>
                    </a:cubicBezTo>
                    <a:cubicBezTo>
                      <a:pt x="481" y="528"/>
                      <a:pt x="483" y="529"/>
                      <a:pt x="484" y="531"/>
                    </a:cubicBezTo>
                    <a:cubicBezTo>
                      <a:pt x="486" y="533"/>
                      <a:pt x="487" y="534"/>
                      <a:pt x="489" y="536"/>
                    </a:cubicBezTo>
                    <a:cubicBezTo>
                      <a:pt x="646" y="693"/>
                      <a:pt x="646" y="693"/>
                      <a:pt x="646" y="693"/>
                    </a:cubicBezTo>
                    <a:cubicBezTo>
                      <a:pt x="652" y="699"/>
                      <a:pt x="661" y="703"/>
                      <a:pt x="669" y="703"/>
                    </a:cubicBezTo>
                    <a:cubicBezTo>
                      <a:pt x="678" y="703"/>
                      <a:pt x="687" y="699"/>
                      <a:pt x="693" y="693"/>
                    </a:cubicBezTo>
                    <a:cubicBezTo>
                      <a:pt x="706" y="680"/>
                      <a:pt x="706" y="658"/>
                      <a:pt x="693" y="6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20" name="组合 19"/>
          <p:cNvGrpSpPr/>
          <p:nvPr userDrawn="1"/>
        </p:nvGrpSpPr>
        <p:grpSpPr>
          <a:xfrm>
            <a:off x="239593" y="749777"/>
            <a:ext cx="8664813" cy="0"/>
            <a:chOff x="239593" y="749777"/>
            <a:chExt cx="8664813" cy="0"/>
          </a:xfrm>
        </p:grpSpPr>
        <p:cxnSp>
          <p:nvCxnSpPr>
            <p:cNvPr id="9" name="直接连接符 8"/>
            <p:cNvCxnSpPr/>
            <p:nvPr userDrawn="1"/>
          </p:nvCxnSpPr>
          <p:spPr>
            <a:xfrm>
              <a:off x="239593" y="749777"/>
              <a:ext cx="8664813" cy="0"/>
            </a:xfrm>
            <a:prstGeom prst="line">
              <a:avLst/>
            </a:prstGeom>
            <a:ln>
              <a:solidFill>
                <a:srgbClr val="7C809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a:off x="239593" y="749777"/>
              <a:ext cx="805287" cy="0"/>
            </a:xfrm>
            <a:prstGeom prst="line">
              <a:avLst/>
            </a:prstGeom>
            <a:ln w="28575">
              <a:solidFill>
                <a:srgbClr val="7C809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grpSp>
        <p:nvGrpSpPr>
          <p:cNvPr id="2" name="组合 1"/>
          <p:cNvGrpSpPr/>
          <p:nvPr userDrawn="1"/>
        </p:nvGrpSpPr>
        <p:grpSpPr>
          <a:xfrm>
            <a:off x="8109528" y="293404"/>
            <a:ext cx="854903" cy="223134"/>
            <a:chOff x="614363" y="242628"/>
            <a:chExt cx="854903" cy="223134"/>
          </a:xfrm>
        </p:grpSpPr>
        <p:grpSp>
          <p:nvGrpSpPr>
            <p:cNvPr id="3" name="组合 2"/>
            <p:cNvGrpSpPr/>
            <p:nvPr/>
          </p:nvGrpSpPr>
          <p:grpSpPr>
            <a:xfrm>
              <a:off x="614363" y="242628"/>
              <a:ext cx="854903" cy="223134"/>
              <a:chOff x="3537215" y="97436"/>
              <a:chExt cx="1889224" cy="493096"/>
            </a:xfrm>
          </p:grpSpPr>
          <p:sp>
            <p:nvSpPr>
              <p:cNvPr id="7" name="矩形: 圆角 6"/>
              <p:cNvSpPr/>
              <p:nvPr/>
            </p:nvSpPr>
            <p:spPr>
              <a:xfrm>
                <a:off x="3537215" y="97436"/>
                <a:ext cx="1889224" cy="493096"/>
              </a:xfrm>
              <a:prstGeom prst="roundRect">
                <a:avLst>
                  <a:gd name="adj" fmla="val 50000"/>
                </a:avLst>
              </a:prstGeom>
              <a:solidFill>
                <a:srgbClr val="E7E5ED"/>
              </a:solidFill>
              <a:ln w="1270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sz="2800">
                  <a:solidFill>
                    <a:schemeClr val="bg1"/>
                  </a:solidFill>
                  <a:effectLst>
                    <a:outerShdw blurRad="38100" dist="38100" dir="2700000" algn="tl">
                      <a:srgbClr val="000000">
                        <a:alpha val="43137"/>
                      </a:srgbClr>
                    </a:outerShdw>
                  </a:effectLst>
                  <a:latin typeface="DIN-BoldItalic" pitchFamily="50" charset="0"/>
                </a:endParaRPr>
              </a:p>
            </p:txBody>
          </p:sp>
          <p:sp>
            <p:nvSpPr>
              <p:cNvPr id="8" name="椭圆 7"/>
              <p:cNvSpPr/>
              <p:nvPr/>
            </p:nvSpPr>
            <p:spPr>
              <a:xfrm>
                <a:off x="3537215" y="106613"/>
                <a:ext cx="474687" cy="474687"/>
              </a:xfrm>
              <a:prstGeom prst="ellipse">
                <a:avLst/>
              </a:prstGeom>
              <a:solidFill>
                <a:srgbClr val="8F93A1"/>
              </a:solidFill>
              <a:ln w="12700">
                <a:noFill/>
              </a:ln>
              <a:effectLst>
                <a:innerShdw blurRad="330200" dist="165100" dir="162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800">
                  <a:solidFill>
                    <a:schemeClr val="bg1"/>
                  </a:solidFill>
                  <a:effectLst>
                    <a:outerShdw blurRad="38100" dist="38100" dir="2700000" algn="tl">
                      <a:srgbClr val="000000">
                        <a:alpha val="43137"/>
                      </a:srgbClr>
                    </a:outerShdw>
                  </a:effectLst>
                  <a:latin typeface="DIN-BoldItalic" pitchFamily="50" charset="0"/>
                </a:endParaRPr>
              </a:p>
            </p:txBody>
          </p:sp>
        </p:grpSp>
        <p:grpSp>
          <p:nvGrpSpPr>
            <p:cNvPr id="4" name="Group 4"/>
            <p:cNvGrpSpPr>
              <a:grpSpLocks noChangeAspect="1"/>
            </p:cNvGrpSpPr>
            <p:nvPr/>
          </p:nvGrpSpPr>
          <p:grpSpPr bwMode="auto">
            <a:xfrm>
              <a:off x="676948" y="309038"/>
              <a:ext cx="89632" cy="89234"/>
              <a:chOff x="298" y="278"/>
              <a:chExt cx="225" cy="224"/>
            </a:xfrm>
            <a:solidFill>
              <a:schemeClr val="bg1"/>
            </a:solidFill>
          </p:grpSpPr>
          <p:sp>
            <p:nvSpPr>
              <p:cNvPr id="5" name="Oval 5"/>
              <p:cNvSpPr>
                <a:spLocks noChangeArrowheads="1"/>
              </p:cNvSpPr>
              <p:nvPr/>
            </p:nvSpPr>
            <p:spPr bwMode="auto">
              <a:xfrm>
                <a:off x="355" y="336"/>
                <a:ext cx="29" cy="2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6"/>
              <p:cNvSpPr/>
              <p:nvPr/>
            </p:nvSpPr>
            <p:spPr bwMode="auto">
              <a:xfrm>
                <a:off x="298" y="278"/>
                <a:ext cx="225" cy="224"/>
              </a:xfrm>
              <a:custGeom>
                <a:avLst/>
                <a:gdLst>
                  <a:gd name="T0" fmla="*/ 693 w 706"/>
                  <a:gd name="T1" fmla="*/ 645 h 703"/>
                  <a:gd name="T2" fmla="*/ 549 w 706"/>
                  <a:gd name="T3" fmla="*/ 501 h 703"/>
                  <a:gd name="T4" fmla="*/ 617 w 706"/>
                  <a:gd name="T5" fmla="*/ 308 h 703"/>
                  <a:gd name="T6" fmla="*/ 527 w 706"/>
                  <a:gd name="T7" fmla="*/ 90 h 703"/>
                  <a:gd name="T8" fmla="*/ 309 w 706"/>
                  <a:gd name="T9" fmla="*/ 0 h 703"/>
                  <a:gd name="T10" fmla="*/ 91 w 706"/>
                  <a:gd name="T11" fmla="*/ 90 h 703"/>
                  <a:gd name="T12" fmla="*/ 0 w 706"/>
                  <a:gd name="T13" fmla="*/ 308 h 703"/>
                  <a:gd name="T14" fmla="*/ 91 w 706"/>
                  <a:gd name="T15" fmla="*/ 526 h 703"/>
                  <a:gd name="T16" fmla="*/ 309 w 706"/>
                  <a:gd name="T17" fmla="*/ 617 h 703"/>
                  <a:gd name="T18" fmla="*/ 390 w 706"/>
                  <a:gd name="T19" fmla="*/ 606 h 703"/>
                  <a:gd name="T20" fmla="*/ 414 w 706"/>
                  <a:gd name="T21" fmla="*/ 564 h 703"/>
                  <a:gd name="T22" fmla="*/ 372 w 706"/>
                  <a:gd name="T23" fmla="*/ 541 h 703"/>
                  <a:gd name="T24" fmla="*/ 138 w 706"/>
                  <a:gd name="T25" fmla="*/ 479 h 703"/>
                  <a:gd name="T26" fmla="*/ 68 w 706"/>
                  <a:gd name="T27" fmla="*/ 308 h 703"/>
                  <a:gd name="T28" fmla="*/ 138 w 706"/>
                  <a:gd name="T29" fmla="*/ 138 h 703"/>
                  <a:gd name="T30" fmla="*/ 479 w 706"/>
                  <a:gd name="T31" fmla="*/ 138 h 703"/>
                  <a:gd name="T32" fmla="*/ 550 w 706"/>
                  <a:gd name="T33" fmla="*/ 308 h 703"/>
                  <a:gd name="T34" fmla="*/ 479 w 706"/>
                  <a:gd name="T35" fmla="*/ 479 h 703"/>
                  <a:gd name="T36" fmla="*/ 479 w 706"/>
                  <a:gd name="T37" fmla="*/ 526 h 703"/>
                  <a:gd name="T38" fmla="*/ 484 w 706"/>
                  <a:gd name="T39" fmla="*/ 531 h 703"/>
                  <a:gd name="T40" fmla="*/ 489 w 706"/>
                  <a:gd name="T41" fmla="*/ 536 h 703"/>
                  <a:gd name="T42" fmla="*/ 646 w 706"/>
                  <a:gd name="T43" fmla="*/ 693 h 703"/>
                  <a:gd name="T44" fmla="*/ 669 w 706"/>
                  <a:gd name="T45" fmla="*/ 703 h 703"/>
                  <a:gd name="T46" fmla="*/ 693 w 706"/>
                  <a:gd name="T47" fmla="*/ 693 h 703"/>
                  <a:gd name="T48" fmla="*/ 693 w 706"/>
                  <a:gd name="T49" fmla="*/ 645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06" h="703">
                    <a:moveTo>
                      <a:pt x="693" y="645"/>
                    </a:moveTo>
                    <a:cubicBezTo>
                      <a:pt x="549" y="501"/>
                      <a:pt x="549" y="501"/>
                      <a:pt x="549" y="501"/>
                    </a:cubicBezTo>
                    <a:cubicBezTo>
                      <a:pt x="593" y="447"/>
                      <a:pt x="617" y="379"/>
                      <a:pt x="617" y="308"/>
                    </a:cubicBezTo>
                    <a:cubicBezTo>
                      <a:pt x="617" y="226"/>
                      <a:pt x="585" y="149"/>
                      <a:pt x="527" y="90"/>
                    </a:cubicBezTo>
                    <a:cubicBezTo>
                      <a:pt x="468" y="32"/>
                      <a:pt x="391" y="0"/>
                      <a:pt x="309" y="0"/>
                    </a:cubicBezTo>
                    <a:cubicBezTo>
                      <a:pt x="226" y="0"/>
                      <a:pt x="149" y="32"/>
                      <a:pt x="91" y="90"/>
                    </a:cubicBezTo>
                    <a:cubicBezTo>
                      <a:pt x="32" y="149"/>
                      <a:pt x="0" y="226"/>
                      <a:pt x="0" y="308"/>
                    </a:cubicBezTo>
                    <a:cubicBezTo>
                      <a:pt x="0" y="391"/>
                      <a:pt x="32" y="468"/>
                      <a:pt x="91" y="526"/>
                    </a:cubicBezTo>
                    <a:cubicBezTo>
                      <a:pt x="149" y="585"/>
                      <a:pt x="228" y="617"/>
                      <a:pt x="309" y="617"/>
                    </a:cubicBezTo>
                    <a:cubicBezTo>
                      <a:pt x="336" y="617"/>
                      <a:pt x="363" y="613"/>
                      <a:pt x="390" y="606"/>
                    </a:cubicBezTo>
                    <a:cubicBezTo>
                      <a:pt x="408" y="601"/>
                      <a:pt x="418" y="582"/>
                      <a:pt x="414" y="564"/>
                    </a:cubicBezTo>
                    <a:cubicBezTo>
                      <a:pt x="409" y="547"/>
                      <a:pt x="390" y="536"/>
                      <a:pt x="372" y="541"/>
                    </a:cubicBezTo>
                    <a:cubicBezTo>
                      <a:pt x="289" y="564"/>
                      <a:pt x="199" y="540"/>
                      <a:pt x="138" y="479"/>
                    </a:cubicBezTo>
                    <a:cubicBezTo>
                      <a:pt x="93" y="433"/>
                      <a:pt x="68" y="373"/>
                      <a:pt x="68" y="308"/>
                    </a:cubicBezTo>
                    <a:cubicBezTo>
                      <a:pt x="68" y="244"/>
                      <a:pt x="93" y="184"/>
                      <a:pt x="138" y="138"/>
                    </a:cubicBezTo>
                    <a:cubicBezTo>
                      <a:pt x="232" y="44"/>
                      <a:pt x="385" y="44"/>
                      <a:pt x="479" y="138"/>
                    </a:cubicBezTo>
                    <a:cubicBezTo>
                      <a:pt x="525" y="184"/>
                      <a:pt x="550" y="244"/>
                      <a:pt x="550" y="308"/>
                    </a:cubicBezTo>
                    <a:cubicBezTo>
                      <a:pt x="550" y="373"/>
                      <a:pt x="525" y="433"/>
                      <a:pt x="479" y="479"/>
                    </a:cubicBezTo>
                    <a:cubicBezTo>
                      <a:pt x="466" y="492"/>
                      <a:pt x="466" y="513"/>
                      <a:pt x="479" y="526"/>
                    </a:cubicBezTo>
                    <a:cubicBezTo>
                      <a:pt x="481" y="528"/>
                      <a:pt x="483" y="529"/>
                      <a:pt x="484" y="531"/>
                    </a:cubicBezTo>
                    <a:cubicBezTo>
                      <a:pt x="486" y="533"/>
                      <a:pt x="487" y="534"/>
                      <a:pt x="489" y="536"/>
                    </a:cubicBezTo>
                    <a:cubicBezTo>
                      <a:pt x="646" y="693"/>
                      <a:pt x="646" y="693"/>
                      <a:pt x="646" y="693"/>
                    </a:cubicBezTo>
                    <a:cubicBezTo>
                      <a:pt x="652" y="699"/>
                      <a:pt x="661" y="703"/>
                      <a:pt x="669" y="703"/>
                    </a:cubicBezTo>
                    <a:cubicBezTo>
                      <a:pt x="678" y="703"/>
                      <a:pt x="687" y="699"/>
                      <a:pt x="693" y="693"/>
                    </a:cubicBezTo>
                    <a:cubicBezTo>
                      <a:pt x="706" y="680"/>
                      <a:pt x="706" y="658"/>
                      <a:pt x="693" y="6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9" name="组合 8"/>
          <p:cNvGrpSpPr/>
          <p:nvPr userDrawn="1"/>
        </p:nvGrpSpPr>
        <p:grpSpPr>
          <a:xfrm>
            <a:off x="239593" y="749777"/>
            <a:ext cx="8664813" cy="0"/>
            <a:chOff x="239593" y="749777"/>
            <a:chExt cx="8664813" cy="0"/>
          </a:xfrm>
        </p:grpSpPr>
        <p:cxnSp>
          <p:nvCxnSpPr>
            <p:cNvPr id="10" name="直接连接符 9"/>
            <p:cNvCxnSpPr/>
            <p:nvPr userDrawn="1"/>
          </p:nvCxnSpPr>
          <p:spPr>
            <a:xfrm>
              <a:off x="239593" y="749777"/>
              <a:ext cx="8664813" cy="0"/>
            </a:xfrm>
            <a:prstGeom prst="line">
              <a:avLst/>
            </a:prstGeom>
            <a:ln>
              <a:solidFill>
                <a:srgbClr val="7C809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239593" y="749777"/>
              <a:ext cx="805287" cy="0"/>
            </a:xfrm>
            <a:prstGeom prst="line">
              <a:avLst/>
            </a:prstGeom>
            <a:ln w="28575">
              <a:solidFill>
                <a:srgbClr val="7C809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bg>
      <p:bgPr>
        <a:blipFill rotWithShape="1">
          <a:blip r:embed="rId2"/>
          <a:stretch>
            <a:fillRect/>
          </a:stretch>
        </a:blipFill>
        <a:effectLst/>
      </p:bgPr>
    </p:bg>
    <p:spTree>
      <p:nvGrpSpPr>
        <p:cNvPr id="1" name=""/>
        <p:cNvGrpSpPr/>
        <p:nvPr/>
      </p:nvGrpSpPr>
      <p:grpSpPr>
        <a:xfrm>
          <a:off x="0" y="0"/>
          <a:ext cx="0" cy="0"/>
          <a:chOff x="0" y="0"/>
          <a:chExt cx="0" cy="0"/>
        </a:xfrm>
      </p:grpSpPr>
      <p:grpSp>
        <p:nvGrpSpPr>
          <p:cNvPr id="2" name="组合 1"/>
          <p:cNvGrpSpPr/>
          <p:nvPr userDrawn="1"/>
        </p:nvGrpSpPr>
        <p:grpSpPr>
          <a:xfrm>
            <a:off x="8109528" y="293404"/>
            <a:ext cx="854903" cy="223134"/>
            <a:chOff x="614363" y="242628"/>
            <a:chExt cx="854903" cy="223134"/>
          </a:xfrm>
        </p:grpSpPr>
        <p:grpSp>
          <p:nvGrpSpPr>
            <p:cNvPr id="3" name="组合 2"/>
            <p:cNvGrpSpPr/>
            <p:nvPr/>
          </p:nvGrpSpPr>
          <p:grpSpPr>
            <a:xfrm>
              <a:off x="614363" y="242628"/>
              <a:ext cx="854903" cy="223134"/>
              <a:chOff x="3537215" y="97436"/>
              <a:chExt cx="1889224" cy="493096"/>
            </a:xfrm>
          </p:grpSpPr>
          <p:sp>
            <p:nvSpPr>
              <p:cNvPr id="7" name="矩形: 圆角 6"/>
              <p:cNvSpPr/>
              <p:nvPr/>
            </p:nvSpPr>
            <p:spPr>
              <a:xfrm>
                <a:off x="3537215" y="97436"/>
                <a:ext cx="1889224" cy="493096"/>
              </a:xfrm>
              <a:prstGeom prst="roundRect">
                <a:avLst>
                  <a:gd name="adj" fmla="val 50000"/>
                </a:avLst>
              </a:prstGeom>
              <a:solidFill>
                <a:srgbClr val="E7E5ED"/>
              </a:solidFill>
              <a:ln w="1270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sz="2800">
                  <a:solidFill>
                    <a:schemeClr val="bg1"/>
                  </a:solidFill>
                  <a:effectLst>
                    <a:outerShdw blurRad="38100" dist="38100" dir="2700000" algn="tl">
                      <a:srgbClr val="000000">
                        <a:alpha val="43137"/>
                      </a:srgbClr>
                    </a:outerShdw>
                  </a:effectLst>
                  <a:latin typeface="DIN-BoldItalic" pitchFamily="50" charset="0"/>
                </a:endParaRPr>
              </a:p>
            </p:txBody>
          </p:sp>
          <p:sp>
            <p:nvSpPr>
              <p:cNvPr id="8" name="椭圆 7"/>
              <p:cNvSpPr/>
              <p:nvPr/>
            </p:nvSpPr>
            <p:spPr>
              <a:xfrm>
                <a:off x="3537215" y="106613"/>
                <a:ext cx="474687" cy="474687"/>
              </a:xfrm>
              <a:prstGeom prst="ellipse">
                <a:avLst/>
              </a:prstGeom>
              <a:solidFill>
                <a:srgbClr val="8F93A1"/>
              </a:solidFill>
              <a:ln w="12700">
                <a:noFill/>
              </a:ln>
              <a:effectLst>
                <a:innerShdw blurRad="330200" dist="165100" dir="162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800">
                  <a:solidFill>
                    <a:schemeClr val="bg1"/>
                  </a:solidFill>
                  <a:effectLst>
                    <a:outerShdw blurRad="38100" dist="38100" dir="2700000" algn="tl">
                      <a:srgbClr val="000000">
                        <a:alpha val="43137"/>
                      </a:srgbClr>
                    </a:outerShdw>
                  </a:effectLst>
                  <a:latin typeface="DIN-BoldItalic" pitchFamily="50" charset="0"/>
                </a:endParaRPr>
              </a:p>
            </p:txBody>
          </p:sp>
        </p:grpSp>
        <p:grpSp>
          <p:nvGrpSpPr>
            <p:cNvPr id="4" name="Group 4"/>
            <p:cNvGrpSpPr>
              <a:grpSpLocks noChangeAspect="1"/>
            </p:cNvGrpSpPr>
            <p:nvPr/>
          </p:nvGrpSpPr>
          <p:grpSpPr bwMode="auto">
            <a:xfrm>
              <a:off x="676948" y="309038"/>
              <a:ext cx="89632" cy="89234"/>
              <a:chOff x="298" y="278"/>
              <a:chExt cx="225" cy="224"/>
            </a:xfrm>
            <a:solidFill>
              <a:schemeClr val="bg1"/>
            </a:solidFill>
          </p:grpSpPr>
          <p:sp>
            <p:nvSpPr>
              <p:cNvPr id="5" name="Oval 5"/>
              <p:cNvSpPr>
                <a:spLocks noChangeArrowheads="1"/>
              </p:cNvSpPr>
              <p:nvPr/>
            </p:nvSpPr>
            <p:spPr bwMode="auto">
              <a:xfrm>
                <a:off x="355" y="336"/>
                <a:ext cx="29" cy="2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6"/>
              <p:cNvSpPr/>
              <p:nvPr/>
            </p:nvSpPr>
            <p:spPr bwMode="auto">
              <a:xfrm>
                <a:off x="298" y="278"/>
                <a:ext cx="225" cy="224"/>
              </a:xfrm>
              <a:custGeom>
                <a:avLst/>
                <a:gdLst>
                  <a:gd name="T0" fmla="*/ 693 w 706"/>
                  <a:gd name="T1" fmla="*/ 645 h 703"/>
                  <a:gd name="T2" fmla="*/ 549 w 706"/>
                  <a:gd name="T3" fmla="*/ 501 h 703"/>
                  <a:gd name="T4" fmla="*/ 617 w 706"/>
                  <a:gd name="T5" fmla="*/ 308 h 703"/>
                  <a:gd name="T6" fmla="*/ 527 w 706"/>
                  <a:gd name="T7" fmla="*/ 90 h 703"/>
                  <a:gd name="T8" fmla="*/ 309 w 706"/>
                  <a:gd name="T9" fmla="*/ 0 h 703"/>
                  <a:gd name="T10" fmla="*/ 91 w 706"/>
                  <a:gd name="T11" fmla="*/ 90 h 703"/>
                  <a:gd name="T12" fmla="*/ 0 w 706"/>
                  <a:gd name="T13" fmla="*/ 308 h 703"/>
                  <a:gd name="T14" fmla="*/ 91 w 706"/>
                  <a:gd name="T15" fmla="*/ 526 h 703"/>
                  <a:gd name="T16" fmla="*/ 309 w 706"/>
                  <a:gd name="T17" fmla="*/ 617 h 703"/>
                  <a:gd name="T18" fmla="*/ 390 w 706"/>
                  <a:gd name="T19" fmla="*/ 606 h 703"/>
                  <a:gd name="T20" fmla="*/ 414 w 706"/>
                  <a:gd name="T21" fmla="*/ 564 h 703"/>
                  <a:gd name="T22" fmla="*/ 372 w 706"/>
                  <a:gd name="T23" fmla="*/ 541 h 703"/>
                  <a:gd name="T24" fmla="*/ 138 w 706"/>
                  <a:gd name="T25" fmla="*/ 479 h 703"/>
                  <a:gd name="T26" fmla="*/ 68 w 706"/>
                  <a:gd name="T27" fmla="*/ 308 h 703"/>
                  <a:gd name="T28" fmla="*/ 138 w 706"/>
                  <a:gd name="T29" fmla="*/ 138 h 703"/>
                  <a:gd name="T30" fmla="*/ 479 w 706"/>
                  <a:gd name="T31" fmla="*/ 138 h 703"/>
                  <a:gd name="T32" fmla="*/ 550 w 706"/>
                  <a:gd name="T33" fmla="*/ 308 h 703"/>
                  <a:gd name="T34" fmla="*/ 479 w 706"/>
                  <a:gd name="T35" fmla="*/ 479 h 703"/>
                  <a:gd name="T36" fmla="*/ 479 w 706"/>
                  <a:gd name="T37" fmla="*/ 526 h 703"/>
                  <a:gd name="T38" fmla="*/ 484 w 706"/>
                  <a:gd name="T39" fmla="*/ 531 h 703"/>
                  <a:gd name="T40" fmla="*/ 489 w 706"/>
                  <a:gd name="T41" fmla="*/ 536 h 703"/>
                  <a:gd name="T42" fmla="*/ 646 w 706"/>
                  <a:gd name="T43" fmla="*/ 693 h 703"/>
                  <a:gd name="T44" fmla="*/ 669 w 706"/>
                  <a:gd name="T45" fmla="*/ 703 h 703"/>
                  <a:gd name="T46" fmla="*/ 693 w 706"/>
                  <a:gd name="T47" fmla="*/ 693 h 703"/>
                  <a:gd name="T48" fmla="*/ 693 w 706"/>
                  <a:gd name="T49" fmla="*/ 645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06" h="703">
                    <a:moveTo>
                      <a:pt x="693" y="645"/>
                    </a:moveTo>
                    <a:cubicBezTo>
                      <a:pt x="549" y="501"/>
                      <a:pt x="549" y="501"/>
                      <a:pt x="549" y="501"/>
                    </a:cubicBezTo>
                    <a:cubicBezTo>
                      <a:pt x="593" y="447"/>
                      <a:pt x="617" y="379"/>
                      <a:pt x="617" y="308"/>
                    </a:cubicBezTo>
                    <a:cubicBezTo>
                      <a:pt x="617" y="226"/>
                      <a:pt x="585" y="149"/>
                      <a:pt x="527" y="90"/>
                    </a:cubicBezTo>
                    <a:cubicBezTo>
                      <a:pt x="468" y="32"/>
                      <a:pt x="391" y="0"/>
                      <a:pt x="309" y="0"/>
                    </a:cubicBezTo>
                    <a:cubicBezTo>
                      <a:pt x="226" y="0"/>
                      <a:pt x="149" y="32"/>
                      <a:pt x="91" y="90"/>
                    </a:cubicBezTo>
                    <a:cubicBezTo>
                      <a:pt x="32" y="149"/>
                      <a:pt x="0" y="226"/>
                      <a:pt x="0" y="308"/>
                    </a:cubicBezTo>
                    <a:cubicBezTo>
                      <a:pt x="0" y="391"/>
                      <a:pt x="32" y="468"/>
                      <a:pt x="91" y="526"/>
                    </a:cubicBezTo>
                    <a:cubicBezTo>
                      <a:pt x="149" y="585"/>
                      <a:pt x="228" y="617"/>
                      <a:pt x="309" y="617"/>
                    </a:cubicBezTo>
                    <a:cubicBezTo>
                      <a:pt x="336" y="617"/>
                      <a:pt x="363" y="613"/>
                      <a:pt x="390" y="606"/>
                    </a:cubicBezTo>
                    <a:cubicBezTo>
                      <a:pt x="408" y="601"/>
                      <a:pt x="418" y="582"/>
                      <a:pt x="414" y="564"/>
                    </a:cubicBezTo>
                    <a:cubicBezTo>
                      <a:pt x="409" y="547"/>
                      <a:pt x="390" y="536"/>
                      <a:pt x="372" y="541"/>
                    </a:cubicBezTo>
                    <a:cubicBezTo>
                      <a:pt x="289" y="564"/>
                      <a:pt x="199" y="540"/>
                      <a:pt x="138" y="479"/>
                    </a:cubicBezTo>
                    <a:cubicBezTo>
                      <a:pt x="93" y="433"/>
                      <a:pt x="68" y="373"/>
                      <a:pt x="68" y="308"/>
                    </a:cubicBezTo>
                    <a:cubicBezTo>
                      <a:pt x="68" y="244"/>
                      <a:pt x="93" y="184"/>
                      <a:pt x="138" y="138"/>
                    </a:cubicBezTo>
                    <a:cubicBezTo>
                      <a:pt x="232" y="44"/>
                      <a:pt x="385" y="44"/>
                      <a:pt x="479" y="138"/>
                    </a:cubicBezTo>
                    <a:cubicBezTo>
                      <a:pt x="525" y="184"/>
                      <a:pt x="550" y="244"/>
                      <a:pt x="550" y="308"/>
                    </a:cubicBezTo>
                    <a:cubicBezTo>
                      <a:pt x="550" y="373"/>
                      <a:pt x="525" y="433"/>
                      <a:pt x="479" y="479"/>
                    </a:cubicBezTo>
                    <a:cubicBezTo>
                      <a:pt x="466" y="492"/>
                      <a:pt x="466" y="513"/>
                      <a:pt x="479" y="526"/>
                    </a:cubicBezTo>
                    <a:cubicBezTo>
                      <a:pt x="481" y="528"/>
                      <a:pt x="483" y="529"/>
                      <a:pt x="484" y="531"/>
                    </a:cubicBezTo>
                    <a:cubicBezTo>
                      <a:pt x="486" y="533"/>
                      <a:pt x="487" y="534"/>
                      <a:pt x="489" y="536"/>
                    </a:cubicBezTo>
                    <a:cubicBezTo>
                      <a:pt x="646" y="693"/>
                      <a:pt x="646" y="693"/>
                      <a:pt x="646" y="693"/>
                    </a:cubicBezTo>
                    <a:cubicBezTo>
                      <a:pt x="652" y="699"/>
                      <a:pt x="661" y="703"/>
                      <a:pt x="669" y="703"/>
                    </a:cubicBezTo>
                    <a:cubicBezTo>
                      <a:pt x="678" y="703"/>
                      <a:pt x="687" y="699"/>
                      <a:pt x="693" y="693"/>
                    </a:cubicBezTo>
                    <a:cubicBezTo>
                      <a:pt x="706" y="680"/>
                      <a:pt x="706" y="658"/>
                      <a:pt x="693" y="6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9" name="组合 8"/>
          <p:cNvGrpSpPr/>
          <p:nvPr userDrawn="1"/>
        </p:nvGrpSpPr>
        <p:grpSpPr>
          <a:xfrm>
            <a:off x="239593" y="749777"/>
            <a:ext cx="8664813" cy="0"/>
            <a:chOff x="239593" y="749777"/>
            <a:chExt cx="8664813" cy="0"/>
          </a:xfrm>
        </p:grpSpPr>
        <p:cxnSp>
          <p:nvCxnSpPr>
            <p:cNvPr id="10" name="直接连接符 9"/>
            <p:cNvCxnSpPr/>
            <p:nvPr userDrawn="1"/>
          </p:nvCxnSpPr>
          <p:spPr>
            <a:xfrm>
              <a:off x="239593" y="749777"/>
              <a:ext cx="8664813" cy="0"/>
            </a:xfrm>
            <a:prstGeom prst="line">
              <a:avLst/>
            </a:prstGeom>
            <a:ln>
              <a:solidFill>
                <a:srgbClr val="7C809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239593" y="749777"/>
              <a:ext cx="805287" cy="0"/>
            </a:xfrm>
            <a:prstGeom prst="line">
              <a:avLst/>
            </a:prstGeom>
            <a:ln w="28575">
              <a:solidFill>
                <a:srgbClr val="7C809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sp>
        <p:nvSpPr>
          <p:cNvPr id="2" name="图片占位符 2"/>
          <p:cNvSpPr>
            <a:spLocks noGrp="1"/>
          </p:cNvSpPr>
          <p:nvPr>
            <p:ph type="pic" sz="quarter" idx="10"/>
          </p:nvPr>
        </p:nvSpPr>
        <p:spPr>
          <a:xfrm>
            <a:off x="239593" y="971788"/>
            <a:ext cx="4276151" cy="1942202"/>
          </a:xfrm>
        </p:spPr>
        <p:txBody>
          <a:bodyPr/>
          <a:lstStyle/>
          <a:p>
            <a:endParaRPr lang="zh-CN" altLang="en-US"/>
          </a:p>
        </p:txBody>
      </p:sp>
      <p:grpSp>
        <p:nvGrpSpPr>
          <p:cNvPr id="6" name="组合 5"/>
          <p:cNvGrpSpPr/>
          <p:nvPr userDrawn="1"/>
        </p:nvGrpSpPr>
        <p:grpSpPr>
          <a:xfrm>
            <a:off x="4187581" y="644685"/>
            <a:ext cx="5098107" cy="2540106"/>
            <a:chOff x="4123114" y="1375187"/>
            <a:chExt cx="5295206" cy="2832844"/>
          </a:xfrm>
        </p:grpSpPr>
        <p:sp>
          <p:nvSpPr>
            <p:cNvPr id="5" name="矩形 4"/>
            <p:cNvSpPr/>
            <p:nvPr userDrawn="1"/>
          </p:nvSpPr>
          <p:spPr>
            <a:xfrm>
              <a:off x="4846320" y="2041998"/>
              <a:ext cx="4572000" cy="2166033"/>
            </a:xfrm>
            <a:prstGeom prst="rect">
              <a:avLst/>
            </a:prstGeom>
            <a:solidFill>
              <a:schemeClr val="tx1"/>
            </a:solidFill>
            <a:ln>
              <a:noFill/>
            </a:ln>
            <a:effectLst>
              <a:softEdge rad="444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4123114" y="1375187"/>
              <a:ext cx="4572000" cy="2166033"/>
            </a:xfrm>
            <a:prstGeom prst="rect">
              <a:avLst/>
            </a:prstGeom>
            <a:solidFill>
              <a:schemeClr val="bg1"/>
            </a:solidFill>
            <a:ln>
              <a:noFill/>
            </a:ln>
            <a:effectLst>
              <a:softEdge rad="444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4572000" y="1749260"/>
              <a:ext cx="4572000" cy="2166033"/>
            </a:xfrm>
            <a:prstGeom prst="rect">
              <a:avLst/>
            </a:prstGeom>
            <a:solidFill>
              <a:srgbClr val="ECEB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userDrawn="1"/>
        </p:nvGrpSpPr>
        <p:grpSpPr>
          <a:xfrm>
            <a:off x="8109528" y="293404"/>
            <a:ext cx="854903" cy="223134"/>
            <a:chOff x="614363" y="242628"/>
            <a:chExt cx="854903" cy="223134"/>
          </a:xfrm>
        </p:grpSpPr>
        <p:grpSp>
          <p:nvGrpSpPr>
            <p:cNvPr id="8" name="组合 7"/>
            <p:cNvGrpSpPr/>
            <p:nvPr/>
          </p:nvGrpSpPr>
          <p:grpSpPr>
            <a:xfrm>
              <a:off x="614363" y="242628"/>
              <a:ext cx="854903" cy="223134"/>
              <a:chOff x="3537215" y="97436"/>
              <a:chExt cx="1889224" cy="493096"/>
            </a:xfrm>
          </p:grpSpPr>
          <p:sp>
            <p:nvSpPr>
              <p:cNvPr id="12" name="矩形: 圆角 11"/>
              <p:cNvSpPr/>
              <p:nvPr/>
            </p:nvSpPr>
            <p:spPr>
              <a:xfrm>
                <a:off x="3537215" y="97436"/>
                <a:ext cx="1889224" cy="493096"/>
              </a:xfrm>
              <a:prstGeom prst="roundRect">
                <a:avLst>
                  <a:gd name="adj" fmla="val 50000"/>
                </a:avLst>
              </a:prstGeom>
              <a:solidFill>
                <a:srgbClr val="E7E5ED"/>
              </a:solidFill>
              <a:ln w="1270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sz="2800">
                  <a:solidFill>
                    <a:schemeClr val="bg1"/>
                  </a:solidFill>
                  <a:effectLst>
                    <a:outerShdw blurRad="38100" dist="38100" dir="2700000" algn="tl">
                      <a:srgbClr val="000000">
                        <a:alpha val="43137"/>
                      </a:srgbClr>
                    </a:outerShdw>
                  </a:effectLst>
                  <a:latin typeface="DIN-BoldItalic" pitchFamily="50" charset="0"/>
                </a:endParaRPr>
              </a:p>
            </p:txBody>
          </p:sp>
          <p:sp>
            <p:nvSpPr>
              <p:cNvPr id="13" name="椭圆 12"/>
              <p:cNvSpPr/>
              <p:nvPr/>
            </p:nvSpPr>
            <p:spPr>
              <a:xfrm>
                <a:off x="3537215" y="106613"/>
                <a:ext cx="474687" cy="474687"/>
              </a:xfrm>
              <a:prstGeom prst="ellipse">
                <a:avLst/>
              </a:prstGeom>
              <a:solidFill>
                <a:srgbClr val="8F93A1"/>
              </a:solidFill>
              <a:ln w="12700">
                <a:noFill/>
              </a:ln>
              <a:effectLst>
                <a:innerShdw blurRad="330200" dist="165100" dir="162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800">
                  <a:solidFill>
                    <a:schemeClr val="bg1"/>
                  </a:solidFill>
                  <a:effectLst>
                    <a:outerShdw blurRad="38100" dist="38100" dir="2700000" algn="tl">
                      <a:srgbClr val="000000">
                        <a:alpha val="43137"/>
                      </a:srgbClr>
                    </a:outerShdw>
                  </a:effectLst>
                  <a:latin typeface="DIN-BoldItalic" pitchFamily="50" charset="0"/>
                </a:endParaRPr>
              </a:p>
            </p:txBody>
          </p:sp>
        </p:grpSp>
        <p:grpSp>
          <p:nvGrpSpPr>
            <p:cNvPr id="9" name="Group 4"/>
            <p:cNvGrpSpPr>
              <a:grpSpLocks noChangeAspect="1"/>
            </p:cNvGrpSpPr>
            <p:nvPr/>
          </p:nvGrpSpPr>
          <p:grpSpPr bwMode="auto">
            <a:xfrm>
              <a:off x="676948" y="309038"/>
              <a:ext cx="89632" cy="89234"/>
              <a:chOff x="298" y="278"/>
              <a:chExt cx="225" cy="224"/>
            </a:xfrm>
            <a:solidFill>
              <a:schemeClr val="bg1"/>
            </a:solidFill>
          </p:grpSpPr>
          <p:sp>
            <p:nvSpPr>
              <p:cNvPr id="10" name="Oval 5"/>
              <p:cNvSpPr>
                <a:spLocks noChangeArrowheads="1"/>
              </p:cNvSpPr>
              <p:nvPr/>
            </p:nvSpPr>
            <p:spPr bwMode="auto">
              <a:xfrm>
                <a:off x="355" y="336"/>
                <a:ext cx="29" cy="2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6"/>
              <p:cNvSpPr/>
              <p:nvPr/>
            </p:nvSpPr>
            <p:spPr bwMode="auto">
              <a:xfrm>
                <a:off x="298" y="278"/>
                <a:ext cx="225" cy="224"/>
              </a:xfrm>
              <a:custGeom>
                <a:avLst/>
                <a:gdLst>
                  <a:gd name="T0" fmla="*/ 693 w 706"/>
                  <a:gd name="T1" fmla="*/ 645 h 703"/>
                  <a:gd name="T2" fmla="*/ 549 w 706"/>
                  <a:gd name="T3" fmla="*/ 501 h 703"/>
                  <a:gd name="T4" fmla="*/ 617 w 706"/>
                  <a:gd name="T5" fmla="*/ 308 h 703"/>
                  <a:gd name="T6" fmla="*/ 527 w 706"/>
                  <a:gd name="T7" fmla="*/ 90 h 703"/>
                  <a:gd name="T8" fmla="*/ 309 w 706"/>
                  <a:gd name="T9" fmla="*/ 0 h 703"/>
                  <a:gd name="T10" fmla="*/ 91 w 706"/>
                  <a:gd name="T11" fmla="*/ 90 h 703"/>
                  <a:gd name="T12" fmla="*/ 0 w 706"/>
                  <a:gd name="T13" fmla="*/ 308 h 703"/>
                  <a:gd name="T14" fmla="*/ 91 w 706"/>
                  <a:gd name="T15" fmla="*/ 526 h 703"/>
                  <a:gd name="T16" fmla="*/ 309 w 706"/>
                  <a:gd name="T17" fmla="*/ 617 h 703"/>
                  <a:gd name="T18" fmla="*/ 390 w 706"/>
                  <a:gd name="T19" fmla="*/ 606 h 703"/>
                  <a:gd name="T20" fmla="*/ 414 w 706"/>
                  <a:gd name="T21" fmla="*/ 564 h 703"/>
                  <a:gd name="T22" fmla="*/ 372 w 706"/>
                  <a:gd name="T23" fmla="*/ 541 h 703"/>
                  <a:gd name="T24" fmla="*/ 138 w 706"/>
                  <a:gd name="T25" fmla="*/ 479 h 703"/>
                  <a:gd name="T26" fmla="*/ 68 w 706"/>
                  <a:gd name="T27" fmla="*/ 308 h 703"/>
                  <a:gd name="T28" fmla="*/ 138 w 706"/>
                  <a:gd name="T29" fmla="*/ 138 h 703"/>
                  <a:gd name="T30" fmla="*/ 479 w 706"/>
                  <a:gd name="T31" fmla="*/ 138 h 703"/>
                  <a:gd name="T32" fmla="*/ 550 w 706"/>
                  <a:gd name="T33" fmla="*/ 308 h 703"/>
                  <a:gd name="T34" fmla="*/ 479 w 706"/>
                  <a:gd name="T35" fmla="*/ 479 h 703"/>
                  <a:gd name="T36" fmla="*/ 479 w 706"/>
                  <a:gd name="T37" fmla="*/ 526 h 703"/>
                  <a:gd name="T38" fmla="*/ 484 w 706"/>
                  <a:gd name="T39" fmla="*/ 531 h 703"/>
                  <a:gd name="T40" fmla="*/ 489 w 706"/>
                  <a:gd name="T41" fmla="*/ 536 h 703"/>
                  <a:gd name="T42" fmla="*/ 646 w 706"/>
                  <a:gd name="T43" fmla="*/ 693 h 703"/>
                  <a:gd name="T44" fmla="*/ 669 w 706"/>
                  <a:gd name="T45" fmla="*/ 703 h 703"/>
                  <a:gd name="T46" fmla="*/ 693 w 706"/>
                  <a:gd name="T47" fmla="*/ 693 h 703"/>
                  <a:gd name="T48" fmla="*/ 693 w 706"/>
                  <a:gd name="T49" fmla="*/ 645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06" h="703">
                    <a:moveTo>
                      <a:pt x="693" y="645"/>
                    </a:moveTo>
                    <a:cubicBezTo>
                      <a:pt x="549" y="501"/>
                      <a:pt x="549" y="501"/>
                      <a:pt x="549" y="501"/>
                    </a:cubicBezTo>
                    <a:cubicBezTo>
                      <a:pt x="593" y="447"/>
                      <a:pt x="617" y="379"/>
                      <a:pt x="617" y="308"/>
                    </a:cubicBezTo>
                    <a:cubicBezTo>
                      <a:pt x="617" y="226"/>
                      <a:pt x="585" y="149"/>
                      <a:pt x="527" y="90"/>
                    </a:cubicBezTo>
                    <a:cubicBezTo>
                      <a:pt x="468" y="32"/>
                      <a:pt x="391" y="0"/>
                      <a:pt x="309" y="0"/>
                    </a:cubicBezTo>
                    <a:cubicBezTo>
                      <a:pt x="226" y="0"/>
                      <a:pt x="149" y="32"/>
                      <a:pt x="91" y="90"/>
                    </a:cubicBezTo>
                    <a:cubicBezTo>
                      <a:pt x="32" y="149"/>
                      <a:pt x="0" y="226"/>
                      <a:pt x="0" y="308"/>
                    </a:cubicBezTo>
                    <a:cubicBezTo>
                      <a:pt x="0" y="391"/>
                      <a:pt x="32" y="468"/>
                      <a:pt x="91" y="526"/>
                    </a:cubicBezTo>
                    <a:cubicBezTo>
                      <a:pt x="149" y="585"/>
                      <a:pt x="228" y="617"/>
                      <a:pt x="309" y="617"/>
                    </a:cubicBezTo>
                    <a:cubicBezTo>
                      <a:pt x="336" y="617"/>
                      <a:pt x="363" y="613"/>
                      <a:pt x="390" y="606"/>
                    </a:cubicBezTo>
                    <a:cubicBezTo>
                      <a:pt x="408" y="601"/>
                      <a:pt x="418" y="582"/>
                      <a:pt x="414" y="564"/>
                    </a:cubicBezTo>
                    <a:cubicBezTo>
                      <a:pt x="409" y="547"/>
                      <a:pt x="390" y="536"/>
                      <a:pt x="372" y="541"/>
                    </a:cubicBezTo>
                    <a:cubicBezTo>
                      <a:pt x="289" y="564"/>
                      <a:pt x="199" y="540"/>
                      <a:pt x="138" y="479"/>
                    </a:cubicBezTo>
                    <a:cubicBezTo>
                      <a:pt x="93" y="433"/>
                      <a:pt x="68" y="373"/>
                      <a:pt x="68" y="308"/>
                    </a:cubicBezTo>
                    <a:cubicBezTo>
                      <a:pt x="68" y="244"/>
                      <a:pt x="93" y="184"/>
                      <a:pt x="138" y="138"/>
                    </a:cubicBezTo>
                    <a:cubicBezTo>
                      <a:pt x="232" y="44"/>
                      <a:pt x="385" y="44"/>
                      <a:pt x="479" y="138"/>
                    </a:cubicBezTo>
                    <a:cubicBezTo>
                      <a:pt x="525" y="184"/>
                      <a:pt x="550" y="244"/>
                      <a:pt x="550" y="308"/>
                    </a:cubicBezTo>
                    <a:cubicBezTo>
                      <a:pt x="550" y="373"/>
                      <a:pt x="525" y="433"/>
                      <a:pt x="479" y="479"/>
                    </a:cubicBezTo>
                    <a:cubicBezTo>
                      <a:pt x="466" y="492"/>
                      <a:pt x="466" y="513"/>
                      <a:pt x="479" y="526"/>
                    </a:cubicBezTo>
                    <a:cubicBezTo>
                      <a:pt x="481" y="528"/>
                      <a:pt x="483" y="529"/>
                      <a:pt x="484" y="531"/>
                    </a:cubicBezTo>
                    <a:cubicBezTo>
                      <a:pt x="486" y="533"/>
                      <a:pt x="487" y="534"/>
                      <a:pt x="489" y="536"/>
                    </a:cubicBezTo>
                    <a:cubicBezTo>
                      <a:pt x="646" y="693"/>
                      <a:pt x="646" y="693"/>
                      <a:pt x="646" y="693"/>
                    </a:cubicBezTo>
                    <a:cubicBezTo>
                      <a:pt x="652" y="699"/>
                      <a:pt x="661" y="703"/>
                      <a:pt x="669" y="703"/>
                    </a:cubicBezTo>
                    <a:cubicBezTo>
                      <a:pt x="678" y="703"/>
                      <a:pt x="687" y="699"/>
                      <a:pt x="693" y="693"/>
                    </a:cubicBezTo>
                    <a:cubicBezTo>
                      <a:pt x="706" y="680"/>
                      <a:pt x="706" y="658"/>
                      <a:pt x="693" y="6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4" name="组合 13"/>
          <p:cNvGrpSpPr/>
          <p:nvPr userDrawn="1"/>
        </p:nvGrpSpPr>
        <p:grpSpPr>
          <a:xfrm>
            <a:off x="239593" y="749777"/>
            <a:ext cx="8664813" cy="0"/>
            <a:chOff x="239593" y="749777"/>
            <a:chExt cx="8664813" cy="0"/>
          </a:xfrm>
        </p:grpSpPr>
        <p:cxnSp>
          <p:nvCxnSpPr>
            <p:cNvPr id="15" name="直接连接符 14"/>
            <p:cNvCxnSpPr/>
            <p:nvPr userDrawn="1"/>
          </p:nvCxnSpPr>
          <p:spPr>
            <a:xfrm>
              <a:off x="239593" y="749777"/>
              <a:ext cx="8664813" cy="0"/>
            </a:xfrm>
            <a:prstGeom prst="line">
              <a:avLst/>
            </a:prstGeom>
            <a:ln>
              <a:solidFill>
                <a:srgbClr val="7C809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39593" y="749777"/>
              <a:ext cx="805287" cy="0"/>
            </a:xfrm>
            <a:prstGeom prst="line">
              <a:avLst/>
            </a:prstGeom>
            <a:ln w="28575">
              <a:solidFill>
                <a:srgbClr val="7C809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标题和内容">
    <p:spTree>
      <p:nvGrpSpPr>
        <p:cNvPr id="1" name=""/>
        <p:cNvGrpSpPr/>
        <p:nvPr/>
      </p:nvGrpSpPr>
      <p:grpSpPr>
        <a:xfrm>
          <a:off x="0" y="0"/>
          <a:ext cx="0" cy="0"/>
          <a:chOff x="0" y="0"/>
          <a:chExt cx="0" cy="0"/>
        </a:xfrm>
      </p:grpSpPr>
      <p:grpSp>
        <p:nvGrpSpPr>
          <p:cNvPr id="7" name="组合 6"/>
          <p:cNvGrpSpPr/>
          <p:nvPr userDrawn="1"/>
        </p:nvGrpSpPr>
        <p:grpSpPr>
          <a:xfrm>
            <a:off x="8109528" y="293404"/>
            <a:ext cx="854903" cy="223134"/>
            <a:chOff x="614363" y="242628"/>
            <a:chExt cx="854903" cy="223134"/>
          </a:xfrm>
        </p:grpSpPr>
        <p:grpSp>
          <p:nvGrpSpPr>
            <p:cNvPr id="8" name="组合 7"/>
            <p:cNvGrpSpPr/>
            <p:nvPr/>
          </p:nvGrpSpPr>
          <p:grpSpPr>
            <a:xfrm>
              <a:off x="614363" y="242628"/>
              <a:ext cx="854903" cy="223134"/>
              <a:chOff x="3537215" y="97436"/>
              <a:chExt cx="1889224" cy="493096"/>
            </a:xfrm>
          </p:grpSpPr>
          <p:sp>
            <p:nvSpPr>
              <p:cNvPr id="12" name="矩形: 圆角 11"/>
              <p:cNvSpPr/>
              <p:nvPr/>
            </p:nvSpPr>
            <p:spPr>
              <a:xfrm>
                <a:off x="3537215" y="97436"/>
                <a:ext cx="1889224" cy="493096"/>
              </a:xfrm>
              <a:prstGeom prst="roundRect">
                <a:avLst>
                  <a:gd name="adj" fmla="val 50000"/>
                </a:avLst>
              </a:prstGeom>
              <a:solidFill>
                <a:srgbClr val="E7E5ED"/>
              </a:solidFill>
              <a:ln w="1270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sz="2800">
                  <a:solidFill>
                    <a:schemeClr val="bg1"/>
                  </a:solidFill>
                  <a:effectLst>
                    <a:outerShdw blurRad="38100" dist="38100" dir="2700000" algn="tl">
                      <a:srgbClr val="000000">
                        <a:alpha val="43137"/>
                      </a:srgbClr>
                    </a:outerShdw>
                  </a:effectLst>
                  <a:latin typeface="DIN-BoldItalic" pitchFamily="50" charset="0"/>
                </a:endParaRPr>
              </a:p>
            </p:txBody>
          </p:sp>
          <p:sp>
            <p:nvSpPr>
              <p:cNvPr id="13" name="椭圆 12"/>
              <p:cNvSpPr/>
              <p:nvPr/>
            </p:nvSpPr>
            <p:spPr>
              <a:xfrm>
                <a:off x="3537215" y="106613"/>
                <a:ext cx="474687" cy="474687"/>
              </a:xfrm>
              <a:prstGeom prst="ellipse">
                <a:avLst/>
              </a:prstGeom>
              <a:solidFill>
                <a:srgbClr val="8F93A1"/>
              </a:solidFill>
              <a:ln w="12700">
                <a:noFill/>
              </a:ln>
              <a:effectLst>
                <a:innerShdw blurRad="330200" dist="165100" dir="162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800">
                  <a:solidFill>
                    <a:schemeClr val="bg1"/>
                  </a:solidFill>
                  <a:effectLst>
                    <a:outerShdw blurRad="38100" dist="38100" dir="2700000" algn="tl">
                      <a:srgbClr val="000000">
                        <a:alpha val="43137"/>
                      </a:srgbClr>
                    </a:outerShdw>
                  </a:effectLst>
                  <a:latin typeface="DIN-BoldItalic" pitchFamily="50" charset="0"/>
                </a:endParaRPr>
              </a:p>
            </p:txBody>
          </p:sp>
        </p:grpSp>
        <p:grpSp>
          <p:nvGrpSpPr>
            <p:cNvPr id="9" name="Group 4"/>
            <p:cNvGrpSpPr>
              <a:grpSpLocks noChangeAspect="1"/>
            </p:cNvGrpSpPr>
            <p:nvPr/>
          </p:nvGrpSpPr>
          <p:grpSpPr bwMode="auto">
            <a:xfrm>
              <a:off x="676948" y="309038"/>
              <a:ext cx="89632" cy="89234"/>
              <a:chOff x="298" y="278"/>
              <a:chExt cx="225" cy="224"/>
            </a:xfrm>
            <a:solidFill>
              <a:schemeClr val="bg1"/>
            </a:solidFill>
          </p:grpSpPr>
          <p:sp>
            <p:nvSpPr>
              <p:cNvPr id="10" name="Oval 5"/>
              <p:cNvSpPr>
                <a:spLocks noChangeArrowheads="1"/>
              </p:cNvSpPr>
              <p:nvPr/>
            </p:nvSpPr>
            <p:spPr bwMode="auto">
              <a:xfrm>
                <a:off x="355" y="336"/>
                <a:ext cx="29" cy="2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6"/>
              <p:cNvSpPr/>
              <p:nvPr/>
            </p:nvSpPr>
            <p:spPr bwMode="auto">
              <a:xfrm>
                <a:off x="298" y="278"/>
                <a:ext cx="225" cy="224"/>
              </a:xfrm>
              <a:custGeom>
                <a:avLst/>
                <a:gdLst>
                  <a:gd name="T0" fmla="*/ 693 w 706"/>
                  <a:gd name="T1" fmla="*/ 645 h 703"/>
                  <a:gd name="T2" fmla="*/ 549 w 706"/>
                  <a:gd name="T3" fmla="*/ 501 h 703"/>
                  <a:gd name="T4" fmla="*/ 617 w 706"/>
                  <a:gd name="T5" fmla="*/ 308 h 703"/>
                  <a:gd name="T6" fmla="*/ 527 w 706"/>
                  <a:gd name="T7" fmla="*/ 90 h 703"/>
                  <a:gd name="T8" fmla="*/ 309 w 706"/>
                  <a:gd name="T9" fmla="*/ 0 h 703"/>
                  <a:gd name="T10" fmla="*/ 91 w 706"/>
                  <a:gd name="T11" fmla="*/ 90 h 703"/>
                  <a:gd name="T12" fmla="*/ 0 w 706"/>
                  <a:gd name="T13" fmla="*/ 308 h 703"/>
                  <a:gd name="T14" fmla="*/ 91 w 706"/>
                  <a:gd name="T15" fmla="*/ 526 h 703"/>
                  <a:gd name="T16" fmla="*/ 309 w 706"/>
                  <a:gd name="T17" fmla="*/ 617 h 703"/>
                  <a:gd name="T18" fmla="*/ 390 w 706"/>
                  <a:gd name="T19" fmla="*/ 606 h 703"/>
                  <a:gd name="T20" fmla="*/ 414 w 706"/>
                  <a:gd name="T21" fmla="*/ 564 h 703"/>
                  <a:gd name="T22" fmla="*/ 372 w 706"/>
                  <a:gd name="T23" fmla="*/ 541 h 703"/>
                  <a:gd name="T24" fmla="*/ 138 w 706"/>
                  <a:gd name="T25" fmla="*/ 479 h 703"/>
                  <a:gd name="T26" fmla="*/ 68 w 706"/>
                  <a:gd name="T27" fmla="*/ 308 h 703"/>
                  <a:gd name="T28" fmla="*/ 138 w 706"/>
                  <a:gd name="T29" fmla="*/ 138 h 703"/>
                  <a:gd name="T30" fmla="*/ 479 w 706"/>
                  <a:gd name="T31" fmla="*/ 138 h 703"/>
                  <a:gd name="T32" fmla="*/ 550 w 706"/>
                  <a:gd name="T33" fmla="*/ 308 h 703"/>
                  <a:gd name="T34" fmla="*/ 479 w 706"/>
                  <a:gd name="T35" fmla="*/ 479 h 703"/>
                  <a:gd name="T36" fmla="*/ 479 w 706"/>
                  <a:gd name="T37" fmla="*/ 526 h 703"/>
                  <a:gd name="T38" fmla="*/ 484 w 706"/>
                  <a:gd name="T39" fmla="*/ 531 h 703"/>
                  <a:gd name="T40" fmla="*/ 489 w 706"/>
                  <a:gd name="T41" fmla="*/ 536 h 703"/>
                  <a:gd name="T42" fmla="*/ 646 w 706"/>
                  <a:gd name="T43" fmla="*/ 693 h 703"/>
                  <a:gd name="T44" fmla="*/ 669 w 706"/>
                  <a:gd name="T45" fmla="*/ 703 h 703"/>
                  <a:gd name="T46" fmla="*/ 693 w 706"/>
                  <a:gd name="T47" fmla="*/ 693 h 703"/>
                  <a:gd name="T48" fmla="*/ 693 w 706"/>
                  <a:gd name="T49" fmla="*/ 645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06" h="703">
                    <a:moveTo>
                      <a:pt x="693" y="645"/>
                    </a:moveTo>
                    <a:cubicBezTo>
                      <a:pt x="549" y="501"/>
                      <a:pt x="549" y="501"/>
                      <a:pt x="549" y="501"/>
                    </a:cubicBezTo>
                    <a:cubicBezTo>
                      <a:pt x="593" y="447"/>
                      <a:pt x="617" y="379"/>
                      <a:pt x="617" y="308"/>
                    </a:cubicBezTo>
                    <a:cubicBezTo>
                      <a:pt x="617" y="226"/>
                      <a:pt x="585" y="149"/>
                      <a:pt x="527" y="90"/>
                    </a:cubicBezTo>
                    <a:cubicBezTo>
                      <a:pt x="468" y="32"/>
                      <a:pt x="391" y="0"/>
                      <a:pt x="309" y="0"/>
                    </a:cubicBezTo>
                    <a:cubicBezTo>
                      <a:pt x="226" y="0"/>
                      <a:pt x="149" y="32"/>
                      <a:pt x="91" y="90"/>
                    </a:cubicBezTo>
                    <a:cubicBezTo>
                      <a:pt x="32" y="149"/>
                      <a:pt x="0" y="226"/>
                      <a:pt x="0" y="308"/>
                    </a:cubicBezTo>
                    <a:cubicBezTo>
                      <a:pt x="0" y="391"/>
                      <a:pt x="32" y="468"/>
                      <a:pt x="91" y="526"/>
                    </a:cubicBezTo>
                    <a:cubicBezTo>
                      <a:pt x="149" y="585"/>
                      <a:pt x="228" y="617"/>
                      <a:pt x="309" y="617"/>
                    </a:cubicBezTo>
                    <a:cubicBezTo>
                      <a:pt x="336" y="617"/>
                      <a:pt x="363" y="613"/>
                      <a:pt x="390" y="606"/>
                    </a:cubicBezTo>
                    <a:cubicBezTo>
                      <a:pt x="408" y="601"/>
                      <a:pt x="418" y="582"/>
                      <a:pt x="414" y="564"/>
                    </a:cubicBezTo>
                    <a:cubicBezTo>
                      <a:pt x="409" y="547"/>
                      <a:pt x="390" y="536"/>
                      <a:pt x="372" y="541"/>
                    </a:cubicBezTo>
                    <a:cubicBezTo>
                      <a:pt x="289" y="564"/>
                      <a:pt x="199" y="540"/>
                      <a:pt x="138" y="479"/>
                    </a:cubicBezTo>
                    <a:cubicBezTo>
                      <a:pt x="93" y="433"/>
                      <a:pt x="68" y="373"/>
                      <a:pt x="68" y="308"/>
                    </a:cubicBezTo>
                    <a:cubicBezTo>
                      <a:pt x="68" y="244"/>
                      <a:pt x="93" y="184"/>
                      <a:pt x="138" y="138"/>
                    </a:cubicBezTo>
                    <a:cubicBezTo>
                      <a:pt x="232" y="44"/>
                      <a:pt x="385" y="44"/>
                      <a:pt x="479" y="138"/>
                    </a:cubicBezTo>
                    <a:cubicBezTo>
                      <a:pt x="525" y="184"/>
                      <a:pt x="550" y="244"/>
                      <a:pt x="550" y="308"/>
                    </a:cubicBezTo>
                    <a:cubicBezTo>
                      <a:pt x="550" y="373"/>
                      <a:pt x="525" y="433"/>
                      <a:pt x="479" y="479"/>
                    </a:cubicBezTo>
                    <a:cubicBezTo>
                      <a:pt x="466" y="492"/>
                      <a:pt x="466" y="513"/>
                      <a:pt x="479" y="526"/>
                    </a:cubicBezTo>
                    <a:cubicBezTo>
                      <a:pt x="481" y="528"/>
                      <a:pt x="483" y="529"/>
                      <a:pt x="484" y="531"/>
                    </a:cubicBezTo>
                    <a:cubicBezTo>
                      <a:pt x="486" y="533"/>
                      <a:pt x="487" y="534"/>
                      <a:pt x="489" y="536"/>
                    </a:cubicBezTo>
                    <a:cubicBezTo>
                      <a:pt x="646" y="693"/>
                      <a:pt x="646" y="693"/>
                      <a:pt x="646" y="693"/>
                    </a:cubicBezTo>
                    <a:cubicBezTo>
                      <a:pt x="652" y="699"/>
                      <a:pt x="661" y="703"/>
                      <a:pt x="669" y="703"/>
                    </a:cubicBezTo>
                    <a:cubicBezTo>
                      <a:pt x="678" y="703"/>
                      <a:pt x="687" y="699"/>
                      <a:pt x="693" y="693"/>
                    </a:cubicBezTo>
                    <a:cubicBezTo>
                      <a:pt x="706" y="680"/>
                      <a:pt x="706" y="658"/>
                      <a:pt x="693" y="6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4" name="组合 13"/>
          <p:cNvGrpSpPr/>
          <p:nvPr userDrawn="1"/>
        </p:nvGrpSpPr>
        <p:grpSpPr>
          <a:xfrm>
            <a:off x="239593" y="749777"/>
            <a:ext cx="8664813" cy="0"/>
            <a:chOff x="239593" y="749777"/>
            <a:chExt cx="8664813" cy="0"/>
          </a:xfrm>
        </p:grpSpPr>
        <p:cxnSp>
          <p:nvCxnSpPr>
            <p:cNvPr id="15" name="直接连接符 14"/>
            <p:cNvCxnSpPr/>
            <p:nvPr userDrawn="1"/>
          </p:nvCxnSpPr>
          <p:spPr>
            <a:xfrm>
              <a:off x="239593" y="749777"/>
              <a:ext cx="8664813" cy="0"/>
            </a:xfrm>
            <a:prstGeom prst="line">
              <a:avLst/>
            </a:prstGeom>
            <a:ln>
              <a:solidFill>
                <a:srgbClr val="7C809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a:off x="239593" y="749777"/>
              <a:ext cx="805287" cy="0"/>
            </a:xfrm>
            <a:prstGeom prst="line">
              <a:avLst/>
            </a:prstGeom>
            <a:ln w="28575">
              <a:solidFill>
                <a:srgbClr val="7C8090"/>
              </a:solidFill>
            </a:ln>
          </p:spPr>
          <p:style>
            <a:lnRef idx="1">
              <a:schemeClr val="accent1"/>
            </a:lnRef>
            <a:fillRef idx="0">
              <a:schemeClr val="accent1"/>
            </a:fillRef>
            <a:effectRef idx="0">
              <a:schemeClr val="accent1"/>
            </a:effectRef>
            <a:fontRef idx="minor">
              <a:schemeClr val="tx1"/>
            </a:fontRef>
          </p:style>
        </p:cxnSp>
      </p:grpSp>
      <p:sp>
        <p:nvSpPr>
          <p:cNvPr id="18" name="图片占位符 2"/>
          <p:cNvSpPr>
            <a:spLocks noGrp="1"/>
          </p:cNvSpPr>
          <p:nvPr>
            <p:ph type="pic" sz="quarter" idx="10"/>
          </p:nvPr>
        </p:nvSpPr>
        <p:spPr>
          <a:xfrm>
            <a:off x="239593" y="1199848"/>
            <a:ext cx="2081870" cy="1610182"/>
          </a:xfrm>
        </p:spPr>
        <p:txBody>
          <a:bodyPr/>
          <a:lstStyle/>
          <a:p>
            <a:endParaRPr lang="zh-CN" altLang="en-US"/>
          </a:p>
        </p:txBody>
      </p:sp>
      <p:pic>
        <p:nvPicPr>
          <p:cNvPr id="19" name="图片 18"/>
          <p:cNvPicPr>
            <a:picLocks noChangeAspect="1"/>
          </p:cNvPicPr>
          <p:nvPr userDrawn="1"/>
        </p:nvPicPr>
        <p:blipFill>
          <a:blip r:embed="rId2"/>
          <a:stretch>
            <a:fillRect/>
          </a:stretch>
        </p:blipFill>
        <p:spPr>
          <a:xfrm>
            <a:off x="0" y="2700741"/>
            <a:ext cx="2415337" cy="2072671"/>
          </a:xfrm>
          <a:prstGeom prst="rect">
            <a:avLst/>
          </a:prstGeom>
        </p:spPr>
      </p:pic>
      <p:sp>
        <p:nvSpPr>
          <p:cNvPr id="21" name="图片占位符 2"/>
          <p:cNvSpPr>
            <a:spLocks noGrp="1"/>
          </p:cNvSpPr>
          <p:nvPr>
            <p:ph type="pic" sz="quarter" idx="11"/>
          </p:nvPr>
        </p:nvSpPr>
        <p:spPr>
          <a:xfrm>
            <a:off x="2423290" y="2986986"/>
            <a:ext cx="2081870" cy="1610182"/>
          </a:xfrm>
        </p:spPr>
        <p:txBody>
          <a:bodyPr/>
          <a:lstStyle/>
          <a:p>
            <a:endParaRPr lang="zh-CN" altLang="en-US"/>
          </a:p>
        </p:txBody>
      </p:sp>
      <p:pic>
        <p:nvPicPr>
          <p:cNvPr id="22" name="图片 21"/>
          <p:cNvPicPr>
            <a:picLocks noChangeAspect="1"/>
          </p:cNvPicPr>
          <p:nvPr userDrawn="1"/>
        </p:nvPicPr>
        <p:blipFill>
          <a:blip r:embed="rId2"/>
          <a:stretch>
            <a:fillRect/>
          </a:stretch>
        </p:blipFill>
        <p:spPr>
          <a:xfrm>
            <a:off x="2256557" y="913959"/>
            <a:ext cx="2415337" cy="2072671"/>
          </a:xfrm>
          <a:prstGeom prst="rect">
            <a:avLst/>
          </a:prstGeom>
        </p:spPr>
      </p:pic>
      <p:sp>
        <p:nvSpPr>
          <p:cNvPr id="23" name="图片占位符 2"/>
          <p:cNvSpPr>
            <a:spLocks noGrp="1"/>
          </p:cNvSpPr>
          <p:nvPr>
            <p:ph type="pic" sz="quarter" idx="12"/>
          </p:nvPr>
        </p:nvSpPr>
        <p:spPr>
          <a:xfrm>
            <a:off x="4671894" y="1210122"/>
            <a:ext cx="2081870" cy="1610182"/>
          </a:xfrm>
        </p:spPr>
        <p:txBody>
          <a:bodyPr/>
          <a:lstStyle/>
          <a:p>
            <a:endParaRPr lang="zh-CN" altLang="en-US"/>
          </a:p>
        </p:txBody>
      </p:sp>
      <p:pic>
        <p:nvPicPr>
          <p:cNvPr id="24" name="图片 23"/>
          <p:cNvPicPr>
            <a:picLocks noChangeAspect="1"/>
          </p:cNvPicPr>
          <p:nvPr userDrawn="1"/>
        </p:nvPicPr>
        <p:blipFill>
          <a:blip r:embed="rId2"/>
          <a:stretch>
            <a:fillRect/>
          </a:stretch>
        </p:blipFill>
        <p:spPr>
          <a:xfrm>
            <a:off x="4432301" y="2711015"/>
            <a:ext cx="2415337" cy="2072671"/>
          </a:xfrm>
          <a:prstGeom prst="rect">
            <a:avLst/>
          </a:prstGeom>
        </p:spPr>
      </p:pic>
      <p:sp>
        <p:nvSpPr>
          <p:cNvPr id="25" name="图片占位符 2"/>
          <p:cNvSpPr>
            <a:spLocks noGrp="1"/>
          </p:cNvSpPr>
          <p:nvPr>
            <p:ph type="pic" sz="quarter" idx="13"/>
          </p:nvPr>
        </p:nvSpPr>
        <p:spPr>
          <a:xfrm>
            <a:off x="6855591" y="2997260"/>
            <a:ext cx="2081870" cy="1610182"/>
          </a:xfrm>
        </p:spPr>
        <p:txBody>
          <a:bodyPr/>
          <a:lstStyle/>
          <a:p>
            <a:endParaRPr lang="zh-CN" altLang="en-US"/>
          </a:p>
        </p:txBody>
      </p:sp>
      <p:pic>
        <p:nvPicPr>
          <p:cNvPr id="26" name="图片 25"/>
          <p:cNvPicPr>
            <a:picLocks noChangeAspect="1"/>
          </p:cNvPicPr>
          <p:nvPr userDrawn="1"/>
        </p:nvPicPr>
        <p:blipFill>
          <a:blip r:embed="rId2"/>
          <a:stretch>
            <a:fillRect/>
          </a:stretch>
        </p:blipFill>
        <p:spPr>
          <a:xfrm>
            <a:off x="6688858" y="924233"/>
            <a:ext cx="2415337" cy="2072671"/>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13F87CF-3569-4A6D-ABE9-80B564D3AFB4}" type="datetimeFigureOut">
              <a:rPr lang="zh-CN" altLang="en-US" smtClean="0"/>
              <a:t>2020/5/15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431EDE2-ED55-47B1-BF0C-0EF98048EBB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13F87CF-3569-4A6D-ABE9-80B564D3AFB4}" type="datetimeFigureOut">
              <a:rPr lang="zh-CN" altLang="en-US" smtClean="0"/>
              <a:t>2020/5/15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431EDE2-ED55-47B1-BF0C-0EF98048EBB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13F87CF-3569-4A6D-ABE9-80B564D3AFB4}" type="datetimeFigureOut">
              <a:rPr lang="zh-CN" altLang="en-US" smtClean="0"/>
              <a:t>2020/5/15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431EDE2-ED55-47B1-BF0C-0EF98048EBB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13F87CF-3569-4A6D-ABE9-80B564D3AFB4}" type="datetimeFigureOut">
              <a:rPr lang="zh-CN" altLang="en-US" smtClean="0"/>
              <a:t>2020/5/15</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431EDE2-ED55-47B1-BF0C-0EF98048EBB1}" type="slidenum">
              <a:rPr lang="zh-CN" altLang="en-US" smtClean="0"/>
              <a:t>‹#›</a:t>
            </a:fld>
            <a:endParaRPr lang="zh-CN" altLang="en-US"/>
          </a:p>
        </p:txBody>
      </p:sp>
      <p:sp>
        <p:nvSpPr>
          <p:cNvPr id="7" name="矩形 6"/>
          <p:cNvSpPr/>
          <p:nvPr userDrawn="1"/>
        </p:nvSpPr>
        <p:spPr>
          <a:xfrm>
            <a:off x="466725" y="290830"/>
            <a:ext cx="8210550" cy="447675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0" name="矩形 19"/>
          <p:cNvSpPr/>
          <p:nvPr/>
        </p:nvSpPr>
        <p:spPr>
          <a:xfrm>
            <a:off x="2807955" y="4073627"/>
            <a:ext cx="1647818" cy="275590"/>
          </a:xfrm>
          <a:prstGeom prst="rect">
            <a:avLst/>
          </a:prstGeom>
        </p:spPr>
        <p:txBody>
          <a:bodyPr wrap="square">
            <a:spAutoFit/>
          </a:bodyPr>
          <a:lstStyle/>
          <a:p>
            <a:pPr lvl="0" algn="ctr"/>
            <a:r>
              <a:rPr lang="zh-CN" altLang="en-US" sz="1200" dirty="0">
                <a:solidFill>
                  <a:schemeClr val="tx1"/>
                </a:solidFill>
                <a:latin typeface="+mj-ea"/>
                <a:ea typeface="+mj-ea"/>
              </a:rPr>
              <a:t>答辩学生</a:t>
            </a:r>
            <a:r>
              <a:rPr lang="zh-CN" altLang="en-US" sz="1200" dirty="0" smtClean="0">
                <a:solidFill>
                  <a:schemeClr val="tx1"/>
                </a:solidFill>
                <a:latin typeface="+mj-ea"/>
                <a:ea typeface="+mj-ea"/>
              </a:rPr>
              <a:t>：王家骅</a:t>
            </a:r>
            <a:endParaRPr lang="zh-CN" altLang="en-US" sz="1200" dirty="0">
              <a:solidFill>
                <a:schemeClr val="tx1"/>
              </a:solidFill>
              <a:latin typeface="+mj-ea"/>
              <a:ea typeface="+mj-ea"/>
            </a:endParaRPr>
          </a:p>
        </p:txBody>
      </p:sp>
      <p:sp>
        <p:nvSpPr>
          <p:cNvPr id="30" name="矩形 29"/>
          <p:cNvSpPr/>
          <p:nvPr/>
        </p:nvSpPr>
        <p:spPr bwMode="auto">
          <a:xfrm>
            <a:off x="651732" y="2262806"/>
            <a:ext cx="7879080" cy="1323439"/>
          </a:xfrm>
          <a:prstGeom prst="rect">
            <a:avLst/>
          </a:prstGeom>
        </p:spPr>
        <p:txBody>
          <a:bodyPr wrap="none">
            <a:spAutoFit/>
          </a:bodyPr>
          <a:lstStyle/>
          <a:p>
            <a:pPr algn="ctr">
              <a:defRPr/>
            </a:pPr>
            <a:r>
              <a:rPr lang="zh-CN" altLang="en-US" sz="4000" kern="100" dirty="0" smtClean="0">
                <a:solidFill>
                  <a:srgbClr val="7C8090"/>
                </a:solidFill>
                <a:latin typeface="微软雅黑" panose="020B0503020204020204" pitchFamily="34" charset="-122"/>
                <a:ea typeface="微软雅黑" panose="020B0503020204020204" pitchFamily="34" charset="-122"/>
                <a:cs typeface="Times New Roman" panose="02020603050405020304" pitchFamily="18" charset="0"/>
              </a:rPr>
              <a:t>面向无人驾驶的深度强化学习算法</a:t>
            </a:r>
            <a:endParaRPr lang="en-US" altLang="zh-CN" sz="4000" kern="100" dirty="0" smtClean="0">
              <a:solidFill>
                <a:srgbClr val="7C8090"/>
              </a:solidFill>
              <a:latin typeface="微软雅黑" panose="020B0503020204020204" pitchFamily="34" charset="-122"/>
              <a:ea typeface="微软雅黑" panose="020B0503020204020204" pitchFamily="34" charset="-122"/>
              <a:cs typeface="Times New Roman" panose="02020603050405020304" pitchFamily="18" charset="0"/>
            </a:endParaRPr>
          </a:p>
          <a:p>
            <a:pPr algn="ctr">
              <a:defRPr/>
            </a:pPr>
            <a:r>
              <a:rPr lang="zh-CN" altLang="en-US" sz="4000" kern="100" dirty="0" smtClean="0">
                <a:solidFill>
                  <a:srgbClr val="7C8090"/>
                </a:solidFill>
                <a:latin typeface="微软雅黑" panose="020B0503020204020204" pitchFamily="34" charset="-122"/>
                <a:ea typeface="微软雅黑" panose="020B0503020204020204" pitchFamily="34" charset="-122"/>
                <a:cs typeface="Times New Roman" panose="02020603050405020304" pitchFamily="18" charset="0"/>
              </a:rPr>
              <a:t>应用与研究</a:t>
            </a:r>
            <a:endParaRPr lang="zh-CN" altLang="en-US" sz="4000" kern="100" dirty="0">
              <a:solidFill>
                <a:srgbClr val="7C809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4" name="组合 13"/>
          <p:cNvGrpSpPr/>
          <p:nvPr/>
        </p:nvGrpSpPr>
        <p:grpSpPr>
          <a:xfrm>
            <a:off x="2372991" y="3919699"/>
            <a:ext cx="563557" cy="584855"/>
            <a:chOff x="3349030" y="3523033"/>
            <a:chExt cx="563557" cy="584855"/>
          </a:xfrm>
        </p:grpSpPr>
        <p:grpSp>
          <p:nvGrpSpPr>
            <p:cNvPr id="26" name="组合 25"/>
            <p:cNvGrpSpPr/>
            <p:nvPr/>
          </p:nvGrpSpPr>
          <p:grpSpPr>
            <a:xfrm>
              <a:off x="3349030" y="3523033"/>
              <a:ext cx="563557" cy="584855"/>
              <a:chOff x="3065803" y="729731"/>
              <a:chExt cx="3479126" cy="3610618"/>
            </a:xfrm>
          </p:grpSpPr>
          <p:sp>
            <p:nvSpPr>
              <p:cNvPr id="27" name="椭圆 26"/>
              <p:cNvSpPr/>
              <p:nvPr/>
            </p:nvSpPr>
            <p:spPr>
              <a:xfrm>
                <a:off x="3065803" y="729731"/>
                <a:ext cx="2867461" cy="2867468"/>
              </a:xfrm>
              <a:prstGeom prst="ellipse">
                <a:avLst/>
              </a:prstGeom>
              <a:solidFill>
                <a:srgbClr val="FFFEFF"/>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椭圆 27"/>
              <p:cNvSpPr/>
              <p:nvPr/>
            </p:nvSpPr>
            <p:spPr>
              <a:xfrm>
                <a:off x="3677462" y="1472888"/>
                <a:ext cx="2867467" cy="2867461"/>
              </a:xfrm>
              <a:prstGeom prst="ellipse">
                <a:avLst/>
              </a:prstGeom>
              <a:solidFill>
                <a:schemeClr val="tx1">
                  <a:lumMod val="65000"/>
                  <a:lumOff val="3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椭圆 31"/>
              <p:cNvSpPr/>
              <p:nvPr/>
            </p:nvSpPr>
            <p:spPr>
              <a:xfrm>
                <a:off x="3288176" y="919103"/>
                <a:ext cx="2867466" cy="2867463"/>
              </a:xfrm>
              <a:prstGeom prst="ellipse">
                <a:avLst/>
              </a:prstGeom>
              <a:gradFill>
                <a:gsLst>
                  <a:gs pos="0">
                    <a:srgbClr val="ECECEE"/>
                  </a:gs>
                  <a:gs pos="100000">
                    <a:srgbClr val="E8EAF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 name="Group 4"/>
            <p:cNvGrpSpPr>
              <a:grpSpLocks noChangeAspect="1"/>
            </p:cNvGrpSpPr>
            <p:nvPr/>
          </p:nvGrpSpPr>
          <p:grpSpPr bwMode="auto">
            <a:xfrm>
              <a:off x="3511560" y="3699760"/>
              <a:ext cx="236618" cy="231960"/>
              <a:chOff x="2498" y="1246"/>
              <a:chExt cx="762" cy="747"/>
            </a:xfrm>
            <a:solidFill>
              <a:srgbClr val="8F93A1"/>
            </a:solidFill>
          </p:grpSpPr>
          <p:sp>
            <p:nvSpPr>
              <p:cNvPr id="5" name="Freeform 5"/>
              <p:cNvSpPr/>
              <p:nvPr/>
            </p:nvSpPr>
            <p:spPr bwMode="auto">
              <a:xfrm>
                <a:off x="2834" y="1251"/>
                <a:ext cx="426" cy="440"/>
              </a:xfrm>
              <a:custGeom>
                <a:avLst/>
                <a:gdLst>
                  <a:gd name="T0" fmla="*/ 297 w 349"/>
                  <a:gd name="T1" fmla="*/ 0 h 362"/>
                  <a:gd name="T2" fmla="*/ 19 w 349"/>
                  <a:gd name="T3" fmla="*/ 0 h 362"/>
                  <a:gd name="T4" fmla="*/ 0 w 349"/>
                  <a:gd name="T5" fmla="*/ 20 h 362"/>
                  <a:gd name="T6" fmla="*/ 19 w 349"/>
                  <a:gd name="T7" fmla="*/ 39 h 362"/>
                  <a:gd name="T8" fmla="*/ 297 w 349"/>
                  <a:gd name="T9" fmla="*/ 39 h 362"/>
                  <a:gd name="T10" fmla="*/ 310 w 349"/>
                  <a:gd name="T11" fmla="*/ 52 h 362"/>
                  <a:gd name="T12" fmla="*/ 310 w 349"/>
                  <a:gd name="T13" fmla="*/ 310 h 362"/>
                  <a:gd name="T14" fmla="*/ 297 w 349"/>
                  <a:gd name="T15" fmla="*/ 322 h 362"/>
                  <a:gd name="T16" fmla="*/ 19 w 349"/>
                  <a:gd name="T17" fmla="*/ 322 h 362"/>
                  <a:gd name="T18" fmla="*/ 0 w 349"/>
                  <a:gd name="T19" fmla="*/ 342 h 362"/>
                  <a:gd name="T20" fmla="*/ 19 w 349"/>
                  <a:gd name="T21" fmla="*/ 362 h 362"/>
                  <a:gd name="T22" fmla="*/ 297 w 349"/>
                  <a:gd name="T23" fmla="*/ 362 h 362"/>
                  <a:gd name="T24" fmla="*/ 349 w 349"/>
                  <a:gd name="T25" fmla="*/ 310 h 362"/>
                  <a:gd name="T26" fmla="*/ 349 w 349"/>
                  <a:gd name="T27" fmla="*/ 52 h 362"/>
                  <a:gd name="T28" fmla="*/ 297 w 349"/>
                  <a:gd name="T29"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9" h="362">
                    <a:moveTo>
                      <a:pt x="297" y="0"/>
                    </a:moveTo>
                    <a:cubicBezTo>
                      <a:pt x="19" y="0"/>
                      <a:pt x="19" y="0"/>
                      <a:pt x="19" y="0"/>
                    </a:cubicBezTo>
                    <a:cubicBezTo>
                      <a:pt x="9" y="0"/>
                      <a:pt x="0" y="9"/>
                      <a:pt x="0" y="20"/>
                    </a:cubicBezTo>
                    <a:cubicBezTo>
                      <a:pt x="0" y="31"/>
                      <a:pt x="9" y="39"/>
                      <a:pt x="19" y="39"/>
                    </a:cubicBezTo>
                    <a:cubicBezTo>
                      <a:pt x="297" y="39"/>
                      <a:pt x="297" y="39"/>
                      <a:pt x="297" y="39"/>
                    </a:cubicBezTo>
                    <a:cubicBezTo>
                      <a:pt x="304" y="39"/>
                      <a:pt x="310" y="45"/>
                      <a:pt x="310" y="52"/>
                    </a:cubicBezTo>
                    <a:cubicBezTo>
                      <a:pt x="310" y="310"/>
                      <a:pt x="310" y="310"/>
                      <a:pt x="310" y="310"/>
                    </a:cubicBezTo>
                    <a:cubicBezTo>
                      <a:pt x="310" y="317"/>
                      <a:pt x="304" y="322"/>
                      <a:pt x="297" y="322"/>
                    </a:cubicBezTo>
                    <a:cubicBezTo>
                      <a:pt x="19" y="322"/>
                      <a:pt x="19" y="322"/>
                      <a:pt x="19" y="322"/>
                    </a:cubicBezTo>
                    <a:cubicBezTo>
                      <a:pt x="9" y="322"/>
                      <a:pt x="0" y="331"/>
                      <a:pt x="0" y="342"/>
                    </a:cubicBezTo>
                    <a:cubicBezTo>
                      <a:pt x="0" y="353"/>
                      <a:pt x="9" y="362"/>
                      <a:pt x="19" y="362"/>
                    </a:cubicBezTo>
                    <a:cubicBezTo>
                      <a:pt x="297" y="362"/>
                      <a:pt x="297" y="362"/>
                      <a:pt x="297" y="362"/>
                    </a:cubicBezTo>
                    <a:cubicBezTo>
                      <a:pt x="326" y="362"/>
                      <a:pt x="349" y="338"/>
                      <a:pt x="349" y="310"/>
                    </a:cubicBezTo>
                    <a:cubicBezTo>
                      <a:pt x="349" y="52"/>
                      <a:pt x="349" y="52"/>
                      <a:pt x="349" y="52"/>
                    </a:cubicBezTo>
                    <a:cubicBezTo>
                      <a:pt x="349" y="24"/>
                      <a:pt x="326" y="0"/>
                      <a:pt x="2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6" name="Freeform 6"/>
              <p:cNvSpPr>
                <a:spLocks noEditPoints="1"/>
              </p:cNvSpPr>
              <p:nvPr/>
            </p:nvSpPr>
            <p:spPr bwMode="auto">
              <a:xfrm>
                <a:off x="2498" y="1246"/>
                <a:ext cx="673" cy="747"/>
              </a:xfrm>
              <a:custGeom>
                <a:avLst/>
                <a:gdLst>
                  <a:gd name="T0" fmla="*/ 423 w 551"/>
                  <a:gd name="T1" fmla="*/ 309 h 614"/>
                  <a:gd name="T2" fmla="*/ 456 w 551"/>
                  <a:gd name="T3" fmla="*/ 222 h 614"/>
                  <a:gd name="T4" fmla="*/ 507 w 551"/>
                  <a:gd name="T5" fmla="*/ 256 h 614"/>
                  <a:gd name="T6" fmla="*/ 549 w 551"/>
                  <a:gd name="T7" fmla="*/ 93 h 614"/>
                  <a:gd name="T8" fmla="*/ 510 w 551"/>
                  <a:gd name="T9" fmla="*/ 86 h 614"/>
                  <a:gd name="T10" fmla="*/ 459 w 551"/>
                  <a:gd name="T11" fmla="*/ 171 h 614"/>
                  <a:gd name="T12" fmla="*/ 427 w 551"/>
                  <a:gd name="T13" fmla="*/ 180 h 614"/>
                  <a:gd name="T14" fmla="*/ 399 w 551"/>
                  <a:gd name="T15" fmla="*/ 237 h 614"/>
                  <a:gd name="T16" fmla="*/ 369 w 551"/>
                  <a:gd name="T17" fmla="*/ 263 h 614"/>
                  <a:gd name="T18" fmla="*/ 419 w 551"/>
                  <a:gd name="T19" fmla="*/ 310 h 614"/>
                  <a:gd name="T20" fmla="*/ 218 w 551"/>
                  <a:gd name="T21" fmla="*/ 85 h 614"/>
                  <a:gd name="T22" fmla="*/ 48 w 551"/>
                  <a:gd name="T23" fmla="*/ 85 h 614"/>
                  <a:gd name="T24" fmla="*/ 133 w 551"/>
                  <a:gd name="T25" fmla="*/ 39 h 614"/>
                  <a:gd name="T26" fmla="*/ 133 w 551"/>
                  <a:gd name="T27" fmla="*/ 132 h 614"/>
                  <a:gd name="T28" fmla="*/ 133 w 551"/>
                  <a:gd name="T29" fmla="*/ 39 h 614"/>
                  <a:gd name="T30" fmla="*/ 296 w 551"/>
                  <a:gd name="T31" fmla="*/ 183 h 614"/>
                  <a:gd name="T32" fmla="*/ 12 w 551"/>
                  <a:gd name="T33" fmla="*/ 196 h 614"/>
                  <a:gd name="T34" fmla="*/ 6 w 551"/>
                  <a:gd name="T35" fmla="*/ 381 h 614"/>
                  <a:gd name="T36" fmla="*/ 47 w 551"/>
                  <a:gd name="T37" fmla="*/ 430 h 614"/>
                  <a:gd name="T38" fmla="*/ 60 w 551"/>
                  <a:gd name="T39" fmla="*/ 562 h 614"/>
                  <a:gd name="T40" fmla="*/ 117 w 551"/>
                  <a:gd name="T41" fmla="*/ 614 h 614"/>
                  <a:gd name="T42" fmla="*/ 206 w 551"/>
                  <a:gd name="T43" fmla="*/ 562 h 614"/>
                  <a:gd name="T44" fmla="*/ 235 w 551"/>
                  <a:gd name="T45" fmla="*/ 298 h 614"/>
                  <a:gd name="T46" fmla="*/ 343 w 551"/>
                  <a:gd name="T47" fmla="*/ 230 h 614"/>
                  <a:gd name="T48" fmla="*/ 224 w 551"/>
                  <a:gd name="T49" fmla="*/ 261 h 614"/>
                  <a:gd name="T50" fmla="*/ 167 w 551"/>
                  <a:gd name="T51" fmla="*/ 559 h 614"/>
                  <a:gd name="T52" fmla="*/ 117 w 551"/>
                  <a:gd name="T53" fmla="*/ 575 h 614"/>
                  <a:gd name="T54" fmla="*/ 88 w 551"/>
                  <a:gd name="T55" fmla="*/ 429 h 614"/>
                  <a:gd name="T56" fmla="*/ 46 w 551"/>
                  <a:gd name="T57" fmla="*/ 382 h 614"/>
                  <a:gd name="T58" fmla="*/ 40 w 551"/>
                  <a:gd name="T59" fmla="*/ 226 h 614"/>
                  <a:gd name="T60" fmla="*/ 43 w 551"/>
                  <a:gd name="T61" fmla="*/ 222 h 614"/>
                  <a:gd name="T62" fmla="*/ 304 w 551"/>
                  <a:gd name="T63" fmla="*/ 23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51" h="614">
                    <a:moveTo>
                      <a:pt x="419" y="310"/>
                    </a:moveTo>
                    <a:cubicBezTo>
                      <a:pt x="420" y="310"/>
                      <a:pt x="422" y="310"/>
                      <a:pt x="423" y="309"/>
                    </a:cubicBezTo>
                    <a:cubicBezTo>
                      <a:pt x="430" y="308"/>
                      <a:pt x="436" y="302"/>
                      <a:pt x="438" y="295"/>
                    </a:cubicBezTo>
                    <a:cubicBezTo>
                      <a:pt x="456" y="222"/>
                      <a:pt x="456" y="222"/>
                      <a:pt x="456" y="222"/>
                    </a:cubicBezTo>
                    <a:cubicBezTo>
                      <a:pt x="488" y="252"/>
                      <a:pt x="488" y="252"/>
                      <a:pt x="488" y="252"/>
                    </a:cubicBezTo>
                    <a:cubicBezTo>
                      <a:pt x="493" y="257"/>
                      <a:pt x="501" y="258"/>
                      <a:pt x="507" y="256"/>
                    </a:cubicBezTo>
                    <a:cubicBezTo>
                      <a:pt x="514" y="254"/>
                      <a:pt x="519" y="248"/>
                      <a:pt x="521" y="241"/>
                    </a:cubicBezTo>
                    <a:cubicBezTo>
                      <a:pt x="549" y="93"/>
                      <a:pt x="549" y="93"/>
                      <a:pt x="549" y="93"/>
                    </a:cubicBezTo>
                    <a:cubicBezTo>
                      <a:pt x="551" y="82"/>
                      <a:pt x="544" y="72"/>
                      <a:pt x="533" y="70"/>
                    </a:cubicBezTo>
                    <a:cubicBezTo>
                      <a:pt x="523" y="68"/>
                      <a:pt x="512" y="75"/>
                      <a:pt x="510" y="86"/>
                    </a:cubicBezTo>
                    <a:cubicBezTo>
                      <a:pt x="489" y="199"/>
                      <a:pt x="489" y="199"/>
                      <a:pt x="489" y="199"/>
                    </a:cubicBezTo>
                    <a:cubicBezTo>
                      <a:pt x="459" y="171"/>
                      <a:pt x="459" y="171"/>
                      <a:pt x="459" y="171"/>
                    </a:cubicBezTo>
                    <a:cubicBezTo>
                      <a:pt x="454" y="166"/>
                      <a:pt x="447" y="164"/>
                      <a:pt x="441" y="166"/>
                    </a:cubicBezTo>
                    <a:cubicBezTo>
                      <a:pt x="434" y="168"/>
                      <a:pt x="429" y="173"/>
                      <a:pt x="427" y="180"/>
                    </a:cubicBezTo>
                    <a:cubicBezTo>
                      <a:pt x="409" y="249"/>
                      <a:pt x="409" y="249"/>
                      <a:pt x="409" y="249"/>
                    </a:cubicBezTo>
                    <a:cubicBezTo>
                      <a:pt x="399" y="237"/>
                      <a:pt x="399" y="237"/>
                      <a:pt x="399" y="237"/>
                    </a:cubicBezTo>
                    <a:cubicBezTo>
                      <a:pt x="392" y="229"/>
                      <a:pt x="379" y="228"/>
                      <a:pt x="371" y="235"/>
                    </a:cubicBezTo>
                    <a:cubicBezTo>
                      <a:pt x="363" y="242"/>
                      <a:pt x="362" y="254"/>
                      <a:pt x="369" y="263"/>
                    </a:cubicBezTo>
                    <a:cubicBezTo>
                      <a:pt x="404" y="303"/>
                      <a:pt x="404" y="303"/>
                      <a:pt x="404" y="303"/>
                    </a:cubicBezTo>
                    <a:cubicBezTo>
                      <a:pt x="408" y="307"/>
                      <a:pt x="413" y="310"/>
                      <a:pt x="419" y="310"/>
                    </a:cubicBezTo>
                    <a:close/>
                    <a:moveTo>
                      <a:pt x="133" y="171"/>
                    </a:moveTo>
                    <a:cubicBezTo>
                      <a:pt x="180" y="171"/>
                      <a:pt x="218" y="132"/>
                      <a:pt x="218" y="85"/>
                    </a:cubicBezTo>
                    <a:cubicBezTo>
                      <a:pt x="218" y="38"/>
                      <a:pt x="180" y="0"/>
                      <a:pt x="133" y="0"/>
                    </a:cubicBezTo>
                    <a:cubicBezTo>
                      <a:pt x="86" y="0"/>
                      <a:pt x="48" y="38"/>
                      <a:pt x="48" y="85"/>
                    </a:cubicBezTo>
                    <a:cubicBezTo>
                      <a:pt x="48" y="132"/>
                      <a:pt x="86" y="171"/>
                      <a:pt x="133" y="171"/>
                    </a:cubicBezTo>
                    <a:close/>
                    <a:moveTo>
                      <a:pt x="133" y="39"/>
                    </a:moveTo>
                    <a:cubicBezTo>
                      <a:pt x="158" y="39"/>
                      <a:pt x="179" y="60"/>
                      <a:pt x="179" y="85"/>
                    </a:cubicBezTo>
                    <a:cubicBezTo>
                      <a:pt x="179" y="111"/>
                      <a:pt x="159" y="132"/>
                      <a:pt x="133" y="132"/>
                    </a:cubicBezTo>
                    <a:cubicBezTo>
                      <a:pt x="107" y="132"/>
                      <a:pt x="87" y="111"/>
                      <a:pt x="87" y="85"/>
                    </a:cubicBezTo>
                    <a:cubicBezTo>
                      <a:pt x="87" y="60"/>
                      <a:pt x="108" y="39"/>
                      <a:pt x="133" y="39"/>
                    </a:cubicBezTo>
                    <a:close/>
                    <a:moveTo>
                      <a:pt x="343" y="230"/>
                    </a:moveTo>
                    <a:cubicBezTo>
                      <a:pt x="343" y="204"/>
                      <a:pt x="322" y="183"/>
                      <a:pt x="296" y="183"/>
                    </a:cubicBezTo>
                    <a:cubicBezTo>
                      <a:pt x="43" y="183"/>
                      <a:pt x="43" y="183"/>
                      <a:pt x="43" y="183"/>
                    </a:cubicBezTo>
                    <a:cubicBezTo>
                      <a:pt x="31" y="183"/>
                      <a:pt x="21" y="188"/>
                      <a:pt x="12" y="196"/>
                    </a:cubicBezTo>
                    <a:cubicBezTo>
                      <a:pt x="4" y="204"/>
                      <a:pt x="0" y="215"/>
                      <a:pt x="1" y="227"/>
                    </a:cubicBezTo>
                    <a:cubicBezTo>
                      <a:pt x="6" y="381"/>
                      <a:pt x="6" y="381"/>
                      <a:pt x="6" y="381"/>
                    </a:cubicBezTo>
                    <a:cubicBezTo>
                      <a:pt x="7" y="394"/>
                      <a:pt x="13" y="407"/>
                      <a:pt x="24" y="414"/>
                    </a:cubicBezTo>
                    <a:cubicBezTo>
                      <a:pt x="47" y="430"/>
                      <a:pt x="47" y="430"/>
                      <a:pt x="47" y="430"/>
                    </a:cubicBezTo>
                    <a:cubicBezTo>
                      <a:pt x="48" y="430"/>
                      <a:pt x="49" y="431"/>
                      <a:pt x="49" y="432"/>
                    </a:cubicBezTo>
                    <a:cubicBezTo>
                      <a:pt x="60" y="562"/>
                      <a:pt x="60" y="562"/>
                      <a:pt x="60" y="562"/>
                    </a:cubicBezTo>
                    <a:cubicBezTo>
                      <a:pt x="61" y="576"/>
                      <a:pt x="68" y="589"/>
                      <a:pt x="78" y="599"/>
                    </a:cubicBezTo>
                    <a:cubicBezTo>
                      <a:pt x="89" y="609"/>
                      <a:pt x="103" y="614"/>
                      <a:pt x="117" y="614"/>
                    </a:cubicBezTo>
                    <a:cubicBezTo>
                      <a:pt x="149" y="614"/>
                      <a:pt x="149" y="614"/>
                      <a:pt x="149" y="614"/>
                    </a:cubicBezTo>
                    <a:cubicBezTo>
                      <a:pt x="178" y="614"/>
                      <a:pt x="203" y="592"/>
                      <a:pt x="206" y="562"/>
                    </a:cubicBezTo>
                    <a:cubicBezTo>
                      <a:pt x="233" y="301"/>
                      <a:pt x="233" y="301"/>
                      <a:pt x="233" y="301"/>
                    </a:cubicBezTo>
                    <a:cubicBezTo>
                      <a:pt x="233" y="299"/>
                      <a:pt x="234" y="298"/>
                      <a:pt x="235" y="298"/>
                    </a:cubicBezTo>
                    <a:cubicBezTo>
                      <a:pt x="310" y="275"/>
                      <a:pt x="310" y="275"/>
                      <a:pt x="310" y="275"/>
                    </a:cubicBezTo>
                    <a:cubicBezTo>
                      <a:pt x="330" y="269"/>
                      <a:pt x="343" y="251"/>
                      <a:pt x="343" y="230"/>
                    </a:cubicBezTo>
                    <a:close/>
                    <a:moveTo>
                      <a:pt x="299" y="238"/>
                    </a:moveTo>
                    <a:cubicBezTo>
                      <a:pt x="224" y="261"/>
                      <a:pt x="224" y="261"/>
                      <a:pt x="224" y="261"/>
                    </a:cubicBezTo>
                    <a:cubicBezTo>
                      <a:pt x="207" y="266"/>
                      <a:pt x="196" y="280"/>
                      <a:pt x="194" y="297"/>
                    </a:cubicBezTo>
                    <a:cubicBezTo>
                      <a:pt x="167" y="559"/>
                      <a:pt x="167" y="559"/>
                      <a:pt x="167" y="559"/>
                    </a:cubicBezTo>
                    <a:cubicBezTo>
                      <a:pt x="166" y="568"/>
                      <a:pt x="158" y="575"/>
                      <a:pt x="149" y="575"/>
                    </a:cubicBezTo>
                    <a:cubicBezTo>
                      <a:pt x="117" y="575"/>
                      <a:pt x="117" y="575"/>
                      <a:pt x="117" y="575"/>
                    </a:cubicBezTo>
                    <a:cubicBezTo>
                      <a:pt x="107" y="575"/>
                      <a:pt x="100" y="568"/>
                      <a:pt x="99" y="558"/>
                    </a:cubicBezTo>
                    <a:cubicBezTo>
                      <a:pt x="88" y="429"/>
                      <a:pt x="88" y="429"/>
                      <a:pt x="88" y="429"/>
                    </a:cubicBezTo>
                    <a:cubicBezTo>
                      <a:pt x="87" y="416"/>
                      <a:pt x="80" y="405"/>
                      <a:pt x="69" y="398"/>
                    </a:cubicBezTo>
                    <a:cubicBezTo>
                      <a:pt x="46" y="382"/>
                      <a:pt x="46" y="382"/>
                      <a:pt x="46" y="382"/>
                    </a:cubicBezTo>
                    <a:cubicBezTo>
                      <a:pt x="46" y="382"/>
                      <a:pt x="45" y="381"/>
                      <a:pt x="45" y="380"/>
                    </a:cubicBezTo>
                    <a:cubicBezTo>
                      <a:pt x="40" y="226"/>
                      <a:pt x="40" y="226"/>
                      <a:pt x="40" y="226"/>
                    </a:cubicBezTo>
                    <a:cubicBezTo>
                      <a:pt x="40" y="225"/>
                      <a:pt x="40" y="224"/>
                      <a:pt x="41" y="223"/>
                    </a:cubicBezTo>
                    <a:cubicBezTo>
                      <a:pt x="41" y="223"/>
                      <a:pt x="42" y="222"/>
                      <a:pt x="43" y="222"/>
                    </a:cubicBezTo>
                    <a:cubicBezTo>
                      <a:pt x="296" y="222"/>
                      <a:pt x="296" y="222"/>
                      <a:pt x="296" y="222"/>
                    </a:cubicBezTo>
                    <a:cubicBezTo>
                      <a:pt x="301" y="222"/>
                      <a:pt x="304" y="226"/>
                      <a:pt x="304" y="230"/>
                    </a:cubicBezTo>
                    <a:cubicBezTo>
                      <a:pt x="304" y="234"/>
                      <a:pt x="302" y="237"/>
                      <a:pt x="299" y="2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grpSp>
      <p:sp>
        <p:nvSpPr>
          <p:cNvPr id="45" name="矩形 44"/>
          <p:cNvSpPr/>
          <p:nvPr/>
        </p:nvSpPr>
        <p:spPr>
          <a:xfrm>
            <a:off x="4976326" y="4073627"/>
            <a:ext cx="1647818" cy="275590"/>
          </a:xfrm>
          <a:prstGeom prst="rect">
            <a:avLst/>
          </a:prstGeom>
        </p:spPr>
        <p:txBody>
          <a:bodyPr wrap="square">
            <a:spAutoFit/>
          </a:bodyPr>
          <a:lstStyle/>
          <a:p>
            <a:pPr lvl="0" algn="ctr"/>
            <a:r>
              <a:rPr lang="zh-CN" altLang="en-US" sz="1200" dirty="0">
                <a:solidFill>
                  <a:schemeClr val="tx1"/>
                </a:solidFill>
                <a:latin typeface="+mj-ea"/>
                <a:ea typeface="+mj-ea"/>
              </a:rPr>
              <a:t>指导老师</a:t>
            </a:r>
            <a:r>
              <a:rPr lang="zh-CN" altLang="en-US" sz="1200" dirty="0" smtClean="0">
                <a:solidFill>
                  <a:schemeClr val="tx1"/>
                </a:solidFill>
                <a:latin typeface="+mj-ea"/>
                <a:ea typeface="+mj-ea"/>
              </a:rPr>
              <a:t>：</a:t>
            </a:r>
            <a:r>
              <a:rPr lang="zh-CN" altLang="en-US" sz="1200" dirty="0">
                <a:latin typeface="+mj-ea"/>
                <a:ea typeface="+mj-ea"/>
              </a:rPr>
              <a:t>龚如宾</a:t>
            </a:r>
            <a:endParaRPr lang="zh-CN" altLang="en-US" sz="1200" dirty="0">
              <a:solidFill>
                <a:schemeClr val="tx1"/>
              </a:solidFill>
              <a:latin typeface="+mj-ea"/>
              <a:ea typeface="+mj-ea"/>
            </a:endParaRPr>
          </a:p>
        </p:txBody>
      </p:sp>
      <p:grpSp>
        <p:nvGrpSpPr>
          <p:cNvPr id="47" name="组合 46"/>
          <p:cNvGrpSpPr/>
          <p:nvPr/>
        </p:nvGrpSpPr>
        <p:grpSpPr>
          <a:xfrm>
            <a:off x="4541362" y="3919699"/>
            <a:ext cx="563557" cy="584855"/>
            <a:chOff x="3065803" y="729731"/>
            <a:chExt cx="3479126" cy="3610618"/>
          </a:xfrm>
        </p:grpSpPr>
        <p:sp>
          <p:nvSpPr>
            <p:cNvPr id="51" name="椭圆 50"/>
            <p:cNvSpPr/>
            <p:nvPr/>
          </p:nvSpPr>
          <p:spPr>
            <a:xfrm>
              <a:off x="3065803" y="729731"/>
              <a:ext cx="2867461" cy="2867468"/>
            </a:xfrm>
            <a:prstGeom prst="ellipse">
              <a:avLst/>
            </a:prstGeom>
            <a:solidFill>
              <a:srgbClr val="FFFEFF"/>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 name="椭圆 51"/>
            <p:cNvSpPr/>
            <p:nvPr/>
          </p:nvSpPr>
          <p:spPr>
            <a:xfrm>
              <a:off x="3677462" y="1472888"/>
              <a:ext cx="2867467" cy="2867461"/>
            </a:xfrm>
            <a:prstGeom prst="ellipse">
              <a:avLst/>
            </a:prstGeom>
            <a:solidFill>
              <a:schemeClr val="tx1">
                <a:lumMod val="65000"/>
                <a:lumOff val="3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3" name="椭圆 52"/>
            <p:cNvSpPr/>
            <p:nvPr/>
          </p:nvSpPr>
          <p:spPr>
            <a:xfrm>
              <a:off x="3288176" y="919103"/>
              <a:ext cx="2867466" cy="2867463"/>
            </a:xfrm>
            <a:prstGeom prst="ellipse">
              <a:avLst/>
            </a:prstGeom>
            <a:gradFill>
              <a:gsLst>
                <a:gs pos="0">
                  <a:srgbClr val="ECECEE"/>
                </a:gs>
                <a:gs pos="100000">
                  <a:srgbClr val="E8EAF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0" name="Freeform 10"/>
          <p:cNvSpPr>
            <a:spLocks noEditPoints="1"/>
          </p:cNvSpPr>
          <p:nvPr/>
        </p:nvSpPr>
        <p:spPr bwMode="auto">
          <a:xfrm>
            <a:off x="4719863" y="4066308"/>
            <a:ext cx="206555" cy="240297"/>
          </a:xfrm>
          <a:custGeom>
            <a:avLst/>
            <a:gdLst>
              <a:gd name="T0" fmla="*/ 688 w 701"/>
              <a:gd name="T1" fmla="*/ 820 h 820"/>
              <a:gd name="T2" fmla="*/ 21 w 701"/>
              <a:gd name="T3" fmla="*/ 820 h 820"/>
              <a:gd name="T4" fmla="*/ 0 w 701"/>
              <a:gd name="T5" fmla="*/ 800 h 820"/>
              <a:gd name="T6" fmla="*/ 99 w 701"/>
              <a:gd name="T7" fmla="*/ 512 h 820"/>
              <a:gd name="T8" fmla="*/ 113 w 701"/>
              <a:gd name="T9" fmla="*/ 507 h 820"/>
              <a:gd name="T10" fmla="*/ 204 w 701"/>
              <a:gd name="T11" fmla="*/ 549 h 820"/>
              <a:gd name="T12" fmla="*/ 58 w 701"/>
              <a:gd name="T13" fmla="*/ 665 h 820"/>
              <a:gd name="T14" fmla="*/ 655 w 701"/>
              <a:gd name="T15" fmla="*/ 779 h 820"/>
              <a:gd name="T16" fmla="*/ 573 w 701"/>
              <a:gd name="T17" fmla="*/ 548 h 820"/>
              <a:gd name="T18" fmla="*/ 477 w 701"/>
              <a:gd name="T19" fmla="*/ 507 h 820"/>
              <a:gd name="T20" fmla="*/ 595 w 701"/>
              <a:gd name="T21" fmla="*/ 509 h 820"/>
              <a:gd name="T22" fmla="*/ 696 w 701"/>
              <a:gd name="T23" fmla="*/ 807 h 820"/>
              <a:gd name="T24" fmla="*/ 300 w 701"/>
              <a:gd name="T25" fmla="*/ 711 h 820"/>
              <a:gd name="T26" fmla="*/ 322 w 701"/>
              <a:gd name="T27" fmla="*/ 547 h 820"/>
              <a:gd name="T28" fmla="*/ 381 w 701"/>
              <a:gd name="T29" fmla="*/ 525 h 820"/>
              <a:gd name="T30" fmla="*/ 369 w 701"/>
              <a:gd name="T31" fmla="*/ 569 h 820"/>
              <a:gd name="T32" fmla="*/ 354 w 701"/>
              <a:gd name="T33" fmla="*/ 752 h 820"/>
              <a:gd name="T34" fmla="*/ 454 w 701"/>
              <a:gd name="T35" fmla="*/ 452 h 820"/>
              <a:gd name="T36" fmla="*/ 345 w 701"/>
              <a:gd name="T37" fmla="*/ 508 h 820"/>
              <a:gd name="T38" fmla="*/ 239 w 701"/>
              <a:gd name="T39" fmla="*/ 455 h 820"/>
              <a:gd name="T40" fmla="*/ 149 w 701"/>
              <a:gd name="T41" fmla="*/ 309 h 820"/>
              <a:gd name="T42" fmla="*/ 139 w 701"/>
              <a:gd name="T43" fmla="*/ 236 h 820"/>
              <a:gd name="T44" fmla="*/ 156 w 701"/>
              <a:gd name="T45" fmla="*/ 226 h 820"/>
              <a:gd name="T46" fmla="*/ 353 w 701"/>
              <a:gd name="T47" fmla="*/ 25 h 820"/>
              <a:gd name="T48" fmla="*/ 540 w 701"/>
              <a:gd name="T49" fmla="*/ 231 h 820"/>
              <a:gd name="T50" fmla="*/ 548 w 701"/>
              <a:gd name="T51" fmla="*/ 246 h 820"/>
              <a:gd name="T52" fmla="*/ 512 w 701"/>
              <a:gd name="T53" fmla="*/ 341 h 820"/>
              <a:gd name="T54" fmla="*/ 490 w 701"/>
              <a:gd name="T55" fmla="*/ 256 h 820"/>
              <a:gd name="T56" fmla="*/ 481 w 701"/>
              <a:gd name="T57" fmla="*/ 240 h 820"/>
              <a:gd name="T58" fmla="*/ 424 w 701"/>
              <a:gd name="T59" fmla="*/ 136 h 820"/>
              <a:gd name="T60" fmla="*/ 405 w 701"/>
              <a:gd name="T61" fmla="*/ 158 h 820"/>
              <a:gd name="T62" fmla="*/ 394 w 701"/>
              <a:gd name="T63" fmla="*/ 164 h 820"/>
              <a:gd name="T64" fmla="*/ 393 w 701"/>
              <a:gd name="T65" fmla="*/ 132 h 820"/>
              <a:gd name="T66" fmla="*/ 214 w 701"/>
              <a:gd name="T67" fmla="*/ 162 h 820"/>
              <a:gd name="T68" fmla="*/ 205 w 701"/>
              <a:gd name="T69" fmla="*/ 257 h 820"/>
              <a:gd name="T70" fmla="*/ 202 w 701"/>
              <a:gd name="T71" fmla="*/ 263 h 820"/>
              <a:gd name="T72" fmla="*/ 184 w 701"/>
              <a:gd name="T73" fmla="*/ 295 h 820"/>
              <a:gd name="T74" fmla="*/ 208 w 701"/>
              <a:gd name="T75" fmla="*/ 313 h 820"/>
              <a:gd name="T76" fmla="*/ 266 w 701"/>
              <a:gd name="T77" fmla="*/ 429 h 820"/>
              <a:gd name="T78" fmla="*/ 426 w 701"/>
              <a:gd name="T79" fmla="*/ 426 h 820"/>
              <a:gd name="T80" fmla="*/ 480 w 701"/>
              <a:gd name="T81" fmla="*/ 313 h 820"/>
              <a:gd name="T82" fmla="*/ 504 w 701"/>
              <a:gd name="T83" fmla="*/ 294 h 820"/>
              <a:gd name="T84" fmla="*/ 492 w 701"/>
              <a:gd name="T85" fmla="*/ 265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01" h="820">
                <a:moveTo>
                  <a:pt x="696" y="807"/>
                </a:moveTo>
                <a:cubicBezTo>
                  <a:pt x="688" y="820"/>
                  <a:pt x="688" y="820"/>
                  <a:pt x="688" y="820"/>
                </a:cubicBezTo>
                <a:cubicBezTo>
                  <a:pt x="670" y="820"/>
                  <a:pt x="670" y="820"/>
                  <a:pt x="670" y="820"/>
                </a:cubicBezTo>
                <a:cubicBezTo>
                  <a:pt x="21" y="820"/>
                  <a:pt x="21" y="820"/>
                  <a:pt x="21" y="820"/>
                </a:cubicBezTo>
                <a:cubicBezTo>
                  <a:pt x="0" y="820"/>
                  <a:pt x="0" y="820"/>
                  <a:pt x="0" y="820"/>
                </a:cubicBezTo>
                <a:cubicBezTo>
                  <a:pt x="0" y="800"/>
                  <a:pt x="0" y="800"/>
                  <a:pt x="0" y="800"/>
                </a:cubicBezTo>
                <a:cubicBezTo>
                  <a:pt x="1" y="760"/>
                  <a:pt x="5" y="707"/>
                  <a:pt x="19" y="655"/>
                </a:cubicBezTo>
                <a:cubicBezTo>
                  <a:pt x="33" y="601"/>
                  <a:pt x="57" y="549"/>
                  <a:pt x="99" y="512"/>
                </a:cubicBezTo>
                <a:cubicBezTo>
                  <a:pt x="105" y="507"/>
                  <a:pt x="105" y="507"/>
                  <a:pt x="105" y="507"/>
                </a:cubicBezTo>
                <a:cubicBezTo>
                  <a:pt x="113" y="507"/>
                  <a:pt x="113" y="507"/>
                  <a:pt x="113" y="507"/>
                </a:cubicBezTo>
                <a:cubicBezTo>
                  <a:pt x="204" y="507"/>
                  <a:pt x="204" y="507"/>
                  <a:pt x="204" y="507"/>
                </a:cubicBezTo>
                <a:cubicBezTo>
                  <a:pt x="204" y="549"/>
                  <a:pt x="204" y="549"/>
                  <a:pt x="204" y="549"/>
                </a:cubicBezTo>
                <a:cubicBezTo>
                  <a:pt x="121" y="548"/>
                  <a:pt x="121" y="548"/>
                  <a:pt x="121" y="548"/>
                </a:cubicBezTo>
                <a:cubicBezTo>
                  <a:pt x="89" y="578"/>
                  <a:pt x="70" y="621"/>
                  <a:pt x="58" y="665"/>
                </a:cubicBezTo>
                <a:cubicBezTo>
                  <a:pt x="48" y="705"/>
                  <a:pt x="43" y="746"/>
                  <a:pt x="42" y="780"/>
                </a:cubicBezTo>
                <a:cubicBezTo>
                  <a:pt x="655" y="779"/>
                  <a:pt x="655" y="779"/>
                  <a:pt x="655" y="779"/>
                </a:cubicBezTo>
                <a:cubicBezTo>
                  <a:pt x="656" y="741"/>
                  <a:pt x="644" y="695"/>
                  <a:pt x="631" y="653"/>
                </a:cubicBezTo>
                <a:cubicBezTo>
                  <a:pt x="617" y="610"/>
                  <a:pt x="597" y="573"/>
                  <a:pt x="573" y="548"/>
                </a:cubicBezTo>
                <a:cubicBezTo>
                  <a:pt x="477" y="548"/>
                  <a:pt x="477" y="548"/>
                  <a:pt x="477" y="548"/>
                </a:cubicBezTo>
                <a:cubicBezTo>
                  <a:pt x="477" y="507"/>
                  <a:pt x="477" y="507"/>
                  <a:pt x="477" y="507"/>
                </a:cubicBezTo>
                <a:cubicBezTo>
                  <a:pt x="586" y="507"/>
                  <a:pt x="586" y="507"/>
                  <a:pt x="586" y="507"/>
                </a:cubicBezTo>
                <a:cubicBezTo>
                  <a:pt x="595" y="509"/>
                  <a:pt x="595" y="509"/>
                  <a:pt x="595" y="509"/>
                </a:cubicBezTo>
                <a:cubicBezTo>
                  <a:pt x="627" y="539"/>
                  <a:pt x="653" y="588"/>
                  <a:pt x="670" y="640"/>
                </a:cubicBezTo>
                <a:cubicBezTo>
                  <a:pt x="687" y="695"/>
                  <a:pt x="701" y="759"/>
                  <a:pt x="696" y="807"/>
                </a:cubicBezTo>
                <a:close/>
                <a:moveTo>
                  <a:pt x="354" y="752"/>
                </a:moveTo>
                <a:cubicBezTo>
                  <a:pt x="300" y="711"/>
                  <a:pt x="300" y="711"/>
                  <a:pt x="300" y="711"/>
                </a:cubicBezTo>
                <a:cubicBezTo>
                  <a:pt x="335" y="569"/>
                  <a:pt x="335" y="569"/>
                  <a:pt x="335" y="569"/>
                </a:cubicBezTo>
                <a:cubicBezTo>
                  <a:pt x="322" y="547"/>
                  <a:pt x="322" y="547"/>
                  <a:pt x="322" y="547"/>
                </a:cubicBezTo>
                <a:cubicBezTo>
                  <a:pt x="323" y="525"/>
                  <a:pt x="323" y="525"/>
                  <a:pt x="323" y="525"/>
                </a:cubicBezTo>
                <a:cubicBezTo>
                  <a:pt x="348" y="524"/>
                  <a:pt x="356" y="524"/>
                  <a:pt x="381" y="525"/>
                </a:cubicBezTo>
                <a:cubicBezTo>
                  <a:pt x="382" y="547"/>
                  <a:pt x="382" y="547"/>
                  <a:pt x="382" y="547"/>
                </a:cubicBezTo>
                <a:cubicBezTo>
                  <a:pt x="369" y="569"/>
                  <a:pt x="369" y="569"/>
                  <a:pt x="369" y="569"/>
                </a:cubicBezTo>
                <a:cubicBezTo>
                  <a:pt x="409" y="711"/>
                  <a:pt x="409" y="711"/>
                  <a:pt x="409" y="711"/>
                </a:cubicBezTo>
                <a:cubicBezTo>
                  <a:pt x="354" y="752"/>
                  <a:pt x="354" y="752"/>
                  <a:pt x="354" y="752"/>
                </a:cubicBezTo>
                <a:close/>
                <a:moveTo>
                  <a:pt x="512" y="341"/>
                </a:moveTo>
                <a:cubicBezTo>
                  <a:pt x="498" y="389"/>
                  <a:pt x="479" y="425"/>
                  <a:pt x="454" y="452"/>
                </a:cubicBezTo>
                <a:cubicBezTo>
                  <a:pt x="426" y="481"/>
                  <a:pt x="392" y="498"/>
                  <a:pt x="348" y="507"/>
                </a:cubicBezTo>
                <a:cubicBezTo>
                  <a:pt x="345" y="508"/>
                  <a:pt x="345" y="508"/>
                  <a:pt x="345" y="508"/>
                </a:cubicBezTo>
                <a:cubicBezTo>
                  <a:pt x="341" y="508"/>
                  <a:pt x="341" y="508"/>
                  <a:pt x="341" y="508"/>
                </a:cubicBezTo>
                <a:cubicBezTo>
                  <a:pt x="302" y="501"/>
                  <a:pt x="268" y="484"/>
                  <a:pt x="239" y="455"/>
                </a:cubicBezTo>
                <a:cubicBezTo>
                  <a:pt x="212" y="428"/>
                  <a:pt x="191" y="391"/>
                  <a:pt x="177" y="342"/>
                </a:cubicBezTo>
                <a:cubicBezTo>
                  <a:pt x="164" y="335"/>
                  <a:pt x="155" y="324"/>
                  <a:pt x="149" y="309"/>
                </a:cubicBezTo>
                <a:cubicBezTo>
                  <a:pt x="142" y="293"/>
                  <a:pt x="139" y="271"/>
                  <a:pt x="139" y="246"/>
                </a:cubicBezTo>
                <a:cubicBezTo>
                  <a:pt x="139" y="236"/>
                  <a:pt x="139" y="236"/>
                  <a:pt x="139" y="236"/>
                </a:cubicBezTo>
                <a:cubicBezTo>
                  <a:pt x="148" y="231"/>
                  <a:pt x="148" y="231"/>
                  <a:pt x="148" y="231"/>
                </a:cubicBezTo>
                <a:cubicBezTo>
                  <a:pt x="150" y="229"/>
                  <a:pt x="153" y="227"/>
                  <a:pt x="156" y="226"/>
                </a:cubicBezTo>
                <a:cubicBezTo>
                  <a:pt x="143" y="150"/>
                  <a:pt x="147" y="85"/>
                  <a:pt x="193" y="42"/>
                </a:cubicBezTo>
                <a:cubicBezTo>
                  <a:pt x="229" y="15"/>
                  <a:pt x="294" y="34"/>
                  <a:pt x="353" y="25"/>
                </a:cubicBezTo>
                <a:cubicBezTo>
                  <a:pt x="521" y="0"/>
                  <a:pt x="520" y="85"/>
                  <a:pt x="537" y="229"/>
                </a:cubicBezTo>
                <a:cubicBezTo>
                  <a:pt x="538" y="230"/>
                  <a:pt x="539" y="230"/>
                  <a:pt x="540" y="231"/>
                </a:cubicBezTo>
                <a:cubicBezTo>
                  <a:pt x="548" y="236"/>
                  <a:pt x="548" y="236"/>
                  <a:pt x="548" y="236"/>
                </a:cubicBezTo>
                <a:cubicBezTo>
                  <a:pt x="548" y="246"/>
                  <a:pt x="548" y="246"/>
                  <a:pt x="548" y="246"/>
                </a:cubicBezTo>
                <a:cubicBezTo>
                  <a:pt x="549" y="271"/>
                  <a:pt x="546" y="292"/>
                  <a:pt x="539" y="308"/>
                </a:cubicBezTo>
                <a:cubicBezTo>
                  <a:pt x="533" y="323"/>
                  <a:pt x="524" y="334"/>
                  <a:pt x="512" y="341"/>
                </a:cubicBezTo>
                <a:close/>
                <a:moveTo>
                  <a:pt x="492" y="265"/>
                </a:moveTo>
                <a:cubicBezTo>
                  <a:pt x="490" y="256"/>
                  <a:pt x="490" y="256"/>
                  <a:pt x="490" y="256"/>
                </a:cubicBezTo>
                <a:cubicBezTo>
                  <a:pt x="484" y="257"/>
                  <a:pt x="484" y="257"/>
                  <a:pt x="484" y="257"/>
                </a:cubicBezTo>
                <a:cubicBezTo>
                  <a:pt x="481" y="240"/>
                  <a:pt x="481" y="240"/>
                  <a:pt x="481" y="240"/>
                </a:cubicBezTo>
                <a:cubicBezTo>
                  <a:pt x="479" y="227"/>
                  <a:pt x="475" y="161"/>
                  <a:pt x="470" y="150"/>
                </a:cubicBezTo>
                <a:cubicBezTo>
                  <a:pt x="455" y="156"/>
                  <a:pt x="439" y="145"/>
                  <a:pt x="424" y="136"/>
                </a:cubicBezTo>
                <a:cubicBezTo>
                  <a:pt x="417" y="160"/>
                  <a:pt x="417" y="160"/>
                  <a:pt x="417" y="160"/>
                </a:cubicBezTo>
                <a:cubicBezTo>
                  <a:pt x="405" y="158"/>
                  <a:pt x="405" y="158"/>
                  <a:pt x="405" y="158"/>
                </a:cubicBezTo>
                <a:cubicBezTo>
                  <a:pt x="406" y="144"/>
                  <a:pt x="406" y="144"/>
                  <a:pt x="406" y="144"/>
                </a:cubicBezTo>
                <a:cubicBezTo>
                  <a:pt x="394" y="164"/>
                  <a:pt x="394" y="164"/>
                  <a:pt x="394" y="164"/>
                </a:cubicBezTo>
                <a:cubicBezTo>
                  <a:pt x="382" y="162"/>
                  <a:pt x="382" y="162"/>
                  <a:pt x="382" y="162"/>
                </a:cubicBezTo>
                <a:cubicBezTo>
                  <a:pt x="393" y="132"/>
                  <a:pt x="393" y="132"/>
                  <a:pt x="393" y="132"/>
                </a:cubicBezTo>
                <a:cubicBezTo>
                  <a:pt x="334" y="173"/>
                  <a:pt x="231" y="171"/>
                  <a:pt x="218" y="153"/>
                </a:cubicBezTo>
                <a:cubicBezTo>
                  <a:pt x="216" y="155"/>
                  <a:pt x="215" y="159"/>
                  <a:pt x="214" y="162"/>
                </a:cubicBezTo>
                <a:cubicBezTo>
                  <a:pt x="211" y="173"/>
                  <a:pt x="208" y="242"/>
                  <a:pt x="205" y="253"/>
                </a:cubicBezTo>
                <a:cubicBezTo>
                  <a:pt x="205" y="257"/>
                  <a:pt x="205" y="257"/>
                  <a:pt x="205" y="257"/>
                </a:cubicBezTo>
                <a:cubicBezTo>
                  <a:pt x="204" y="257"/>
                  <a:pt x="204" y="257"/>
                  <a:pt x="204" y="257"/>
                </a:cubicBezTo>
                <a:cubicBezTo>
                  <a:pt x="204" y="260"/>
                  <a:pt x="203" y="261"/>
                  <a:pt x="202" y="263"/>
                </a:cubicBezTo>
                <a:cubicBezTo>
                  <a:pt x="197" y="260"/>
                  <a:pt x="187" y="262"/>
                  <a:pt x="178" y="264"/>
                </a:cubicBezTo>
                <a:cubicBezTo>
                  <a:pt x="179" y="276"/>
                  <a:pt x="181" y="286"/>
                  <a:pt x="184" y="295"/>
                </a:cubicBezTo>
                <a:cubicBezTo>
                  <a:pt x="188" y="303"/>
                  <a:pt x="192" y="308"/>
                  <a:pt x="198" y="310"/>
                </a:cubicBezTo>
                <a:cubicBezTo>
                  <a:pt x="208" y="313"/>
                  <a:pt x="208" y="313"/>
                  <a:pt x="208" y="313"/>
                </a:cubicBezTo>
                <a:cubicBezTo>
                  <a:pt x="211" y="323"/>
                  <a:pt x="211" y="323"/>
                  <a:pt x="211" y="323"/>
                </a:cubicBezTo>
                <a:cubicBezTo>
                  <a:pt x="224" y="371"/>
                  <a:pt x="243" y="405"/>
                  <a:pt x="266" y="429"/>
                </a:cubicBezTo>
                <a:cubicBezTo>
                  <a:pt x="288" y="451"/>
                  <a:pt x="314" y="464"/>
                  <a:pt x="344" y="470"/>
                </a:cubicBezTo>
                <a:cubicBezTo>
                  <a:pt x="378" y="462"/>
                  <a:pt x="405" y="448"/>
                  <a:pt x="426" y="426"/>
                </a:cubicBezTo>
                <a:cubicBezTo>
                  <a:pt x="449" y="402"/>
                  <a:pt x="465" y="369"/>
                  <a:pt x="478" y="323"/>
                </a:cubicBezTo>
                <a:cubicBezTo>
                  <a:pt x="480" y="313"/>
                  <a:pt x="480" y="313"/>
                  <a:pt x="480" y="313"/>
                </a:cubicBezTo>
                <a:cubicBezTo>
                  <a:pt x="490" y="310"/>
                  <a:pt x="490" y="310"/>
                  <a:pt x="490" y="310"/>
                </a:cubicBezTo>
                <a:cubicBezTo>
                  <a:pt x="496" y="308"/>
                  <a:pt x="500" y="302"/>
                  <a:pt x="504" y="294"/>
                </a:cubicBezTo>
                <a:cubicBezTo>
                  <a:pt x="507" y="286"/>
                  <a:pt x="509" y="276"/>
                  <a:pt x="510" y="264"/>
                </a:cubicBezTo>
                <a:cubicBezTo>
                  <a:pt x="504" y="264"/>
                  <a:pt x="499" y="264"/>
                  <a:pt x="492" y="265"/>
                </a:cubicBezTo>
                <a:close/>
              </a:path>
            </a:pathLst>
          </a:custGeom>
          <a:solidFill>
            <a:srgbClr val="8F93A1"/>
          </a:solidFill>
          <a:ln>
            <a:noFill/>
          </a:ln>
        </p:spPr>
        <p:txBody>
          <a:bodyPr vert="horz" wrap="square" lIns="91440" tIns="45720" rIns="91440" bIns="45720" numCol="1" anchor="t" anchorCtr="0" compatLnSpc="1"/>
          <a:lstStyle/>
          <a:p>
            <a:endParaRPr lang="zh-CN" altLang="en-US">
              <a:solidFill>
                <a:schemeClr val="tx1"/>
              </a:solidFill>
            </a:endParaRPr>
          </a:p>
        </p:txBody>
      </p:sp>
      <p:sp>
        <p:nvSpPr>
          <p:cNvPr id="43" name="椭圆 42"/>
          <p:cNvSpPr/>
          <p:nvPr/>
        </p:nvSpPr>
        <p:spPr>
          <a:xfrm>
            <a:off x="3537215" y="476556"/>
            <a:ext cx="1394547" cy="1394547"/>
          </a:xfrm>
          <a:prstGeom prst="ellipse">
            <a:avLst/>
          </a:prstGeom>
          <a:solidFill>
            <a:srgbClr val="FFFEFF"/>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椭圆 43"/>
          <p:cNvSpPr/>
          <p:nvPr/>
        </p:nvSpPr>
        <p:spPr>
          <a:xfrm>
            <a:off x="4089213" y="1138928"/>
            <a:ext cx="1394547" cy="1394546"/>
          </a:xfrm>
          <a:prstGeom prst="ellipse">
            <a:avLst/>
          </a:prstGeom>
          <a:solidFill>
            <a:schemeClr val="tx1">
              <a:lumMod val="65000"/>
              <a:lumOff val="35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椭圆 45"/>
          <p:cNvSpPr/>
          <p:nvPr/>
        </p:nvSpPr>
        <p:spPr>
          <a:xfrm>
            <a:off x="3865114" y="744460"/>
            <a:ext cx="1394547" cy="1394546"/>
          </a:xfrm>
          <a:prstGeom prst="ellipse">
            <a:avLst/>
          </a:prstGeom>
          <a:gradFill>
            <a:gsLst>
              <a:gs pos="0">
                <a:srgbClr val="ECECEE"/>
              </a:gs>
              <a:gs pos="100000">
                <a:srgbClr val="E8EAF0"/>
              </a:gs>
            </a:gsLst>
            <a:lin ang="5400000" scaled="1"/>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Freeform 5"/>
          <p:cNvSpPr>
            <a:spLocks noEditPoints="1"/>
          </p:cNvSpPr>
          <p:nvPr/>
        </p:nvSpPr>
        <p:spPr bwMode="auto">
          <a:xfrm>
            <a:off x="4071435" y="1045520"/>
            <a:ext cx="962676" cy="707097"/>
          </a:xfrm>
          <a:custGeom>
            <a:avLst/>
            <a:gdLst>
              <a:gd name="T0" fmla="*/ 690 w 702"/>
              <a:gd name="T1" fmla="*/ 144 h 517"/>
              <a:gd name="T2" fmla="*/ 358 w 702"/>
              <a:gd name="T3" fmla="*/ 1 h 517"/>
              <a:gd name="T4" fmla="*/ 351 w 702"/>
              <a:gd name="T5" fmla="*/ 0 h 517"/>
              <a:gd name="T6" fmla="*/ 345 w 702"/>
              <a:gd name="T7" fmla="*/ 1 h 517"/>
              <a:gd name="T8" fmla="*/ 12 w 702"/>
              <a:gd name="T9" fmla="*/ 144 h 517"/>
              <a:gd name="T10" fmla="*/ 0 w 702"/>
              <a:gd name="T11" fmla="*/ 164 h 517"/>
              <a:gd name="T12" fmla="*/ 12 w 702"/>
              <a:gd name="T13" fmla="*/ 183 h 517"/>
              <a:gd name="T14" fmla="*/ 345 w 702"/>
              <a:gd name="T15" fmla="*/ 326 h 517"/>
              <a:gd name="T16" fmla="*/ 358 w 702"/>
              <a:gd name="T17" fmla="*/ 326 h 517"/>
              <a:gd name="T18" fmla="*/ 616 w 702"/>
              <a:gd name="T19" fmla="*/ 215 h 517"/>
              <a:gd name="T20" fmla="*/ 616 w 702"/>
              <a:gd name="T21" fmla="*/ 329 h 517"/>
              <a:gd name="T22" fmla="*/ 593 w 702"/>
              <a:gd name="T23" fmla="*/ 370 h 517"/>
              <a:gd name="T24" fmla="*/ 616 w 702"/>
              <a:gd name="T25" fmla="*/ 412 h 517"/>
              <a:gd name="T26" fmla="*/ 616 w 702"/>
              <a:gd name="T27" fmla="*/ 452 h 517"/>
              <a:gd name="T28" fmla="*/ 650 w 702"/>
              <a:gd name="T29" fmla="*/ 452 h 517"/>
              <a:gd name="T30" fmla="*/ 650 w 702"/>
              <a:gd name="T31" fmla="*/ 412 h 517"/>
              <a:gd name="T32" fmla="*/ 674 w 702"/>
              <a:gd name="T33" fmla="*/ 370 h 517"/>
              <a:gd name="T34" fmla="*/ 650 w 702"/>
              <a:gd name="T35" fmla="*/ 329 h 517"/>
              <a:gd name="T36" fmla="*/ 650 w 702"/>
              <a:gd name="T37" fmla="*/ 200 h 517"/>
              <a:gd name="T38" fmla="*/ 690 w 702"/>
              <a:gd name="T39" fmla="*/ 183 h 517"/>
              <a:gd name="T40" fmla="*/ 702 w 702"/>
              <a:gd name="T41" fmla="*/ 164 h 517"/>
              <a:gd name="T42" fmla="*/ 690 w 702"/>
              <a:gd name="T43" fmla="*/ 144 h 517"/>
              <a:gd name="T44" fmla="*/ 351 w 702"/>
              <a:gd name="T45" fmla="*/ 355 h 517"/>
              <a:gd name="T46" fmla="*/ 336 w 702"/>
              <a:gd name="T47" fmla="*/ 352 h 517"/>
              <a:gd name="T48" fmla="*/ 129 w 702"/>
              <a:gd name="T49" fmla="*/ 262 h 517"/>
              <a:gd name="T50" fmla="*/ 129 w 702"/>
              <a:gd name="T51" fmla="*/ 386 h 517"/>
              <a:gd name="T52" fmla="*/ 327 w 702"/>
              <a:gd name="T53" fmla="*/ 517 h 517"/>
              <a:gd name="T54" fmla="*/ 375 w 702"/>
              <a:gd name="T55" fmla="*/ 517 h 517"/>
              <a:gd name="T56" fmla="*/ 574 w 702"/>
              <a:gd name="T57" fmla="*/ 386 h 517"/>
              <a:gd name="T58" fmla="*/ 574 w 702"/>
              <a:gd name="T59" fmla="*/ 262 h 517"/>
              <a:gd name="T60" fmla="*/ 366 w 702"/>
              <a:gd name="T61" fmla="*/ 352 h 517"/>
              <a:gd name="T62" fmla="*/ 351 w 702"/>
              <a:gd name="T63" fmla="*/ 355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2" h="517">
                <a:moveTo>
                  <a:pt x="690" y="144"/>
                </a:moveTo>
                <a:cubicBezTo>
                  <a:pt x="358" y="1"/>
                  <a:pt x="358" y="1"/>
                  <a:pt x="358" y="1"/>
                </a:cubicBezTo>
                <a:cubicBezTo>
                  <a:pt x="356" y="0"/>
                  <a:pt x="353" y="0"/>
                  <a:pt x="351" y="0"/>
                </a:cubicBezTo>
                <a:cubicBezTo>
                  <a:pt x="349" y="0"/>
                  <a:pt x="347" y="0"/>
                  <a:pt x="345" y="1"/>
                </a:cubicBezTo>
                <a:cubicBezTo>
                  <a:pt x="12" y="144"/>
                  <a:pt x="12" y="144"/>
                  <a:pt x="12" y="144"/>
                </a:cubicBezTo>
                <a:cubicBezTo>
                  <a:pt x="5" y="147"/>
                  <a:pt x="0" y="155"/>
                  <a:pt x="0" y="164"/>
                </a:cubicBezTo>
                <a:cubicBezTo>
                  <a:pt x="0" y="172"/>
                  <a:pt x="5" y="180"/>
                  <a:pt x="12" y="183"/>
                </a:cubicBezTo>
                <a:cubicBezTo>
                  <a:pt x="345" y="326"/>
                  <a:pt x="345" y="326"/>
                  <a:pt x="345" y="326"/>
                </a:cubicBezTo>
                <a:cubicBezTo>
                  <a:pt x="349" y="328"/>
                  <a:pt x="354" y="328"/>
                  <a:pt x="358" y="326"/>
                </a:cubicBezTo>
                <a:cubicBezTo>
                  <a:pt x="616" y="215"/>
                  <a:pt x="616" y="215"/>
                  <a:pt x="616" y="215"/>
                </a:cubicBezTo>
                <a:cubicBezTo>
                  <a:pt x="616" y="329"/>
                  <a:pt x="616" y="329"/>
                  <a:pt x="616" y="329"/>
                </a:cubicBezTo>
                <a:cubicBezTo>
                  <a:pt x="602" y="336"/>
                  <a:pt x="593" y="352"/>
                  <a:pt x="593" y="370"/>
                </a:cubicBezTo>
                <a:cubicBezTo>
                  <a:pt x="593" y="389"/>
                  <a:pt x="602" y="405"/>
                  <a:pt x="616" y="412"/>
                </a:cubicBezTo>
                <a:cubicBezTo>
                  <a:pt x="616" y="452"/>
                  <a:pt x="616" y="452"/>
                  <a:pt x="616" y="452"/>
                </a:cubicBezTo>
                <a:cubicBezTo>
                  <a:pt x="650" y="452"/>
                  <a:pt x="650" y="452"/>
                  <a:pt x="650" y="452"/>
                </a:cubicBezTo>
                <a:cubicBezTo>
                  <a:pt x="650" y="412"/>
                  <a:pt x="650" y="412"/>
                  <a:pt x="650" y="412"/>
                </a:cubicBezTo>
                <a:cubicBezTo>
                  <a:pt x="664" y="405"/>
                  <a:pt x="674" y="389"/>
                  <a:pt x="674" y="370"/>
                </a:cubicBezTo>
                <a:cubicBezTo>
                  <a:pt x="674" y="352"/>
                  <a:pt x="664" y="336"/>
                  <a:pt x="650" y="329"/>
                </a:cubicBezTo>
                <a:cubicBezTo>
                  <a:pt x="650" y="200"/>
                  <a:pt x="650" y="200"/>
                  <a:pt x="650" y="200"/>
                </a:cubicBezTo>
                <a:cubicBezTo>
                  <a:pt x="690" y="183"/>
                  <a:pt x="690" y="183"/>
                  <a:pt x="690" y="183"/>
                </a:cubicBezTo>
                <a:cubicBezTo>
                  <a:pt x="697" y="180"/>
                  <a:pt x="702" y="172"/>
                  <a:pt x="702" y="164"/>
                </a:cubicBezTo>
                <a:cubicBezTo>
                  <a:pt x="702" y="155"/>
                  <a:pt x="697" y="147"/>
                  <a:pt x="690" y="144"/>
                </a:cubicBezTo>
                <a:close/>
                <a:moveTo>
                  <a:pt x="351" y="355"/>
                </a:moveTo>
                <a:cubicBezTo>
                  <a:pt x="346" y="355"/>
                  <a:pt x="341" y="354"/>
                  <a:pt x="336" y="352"/>
                </a:cubicBezTo>
                <a:cubicBezTo>
                  <a:pt x="129" y="262"/>
                  <a:pt x="129" y="262"/>
                  <a:pt x="129" y="262"/>
                </a:cubicBezTo>
                <a:cubicBezTo>
                  <a:pt x="129" y="386"/>
                  <a:pt x="129" y="386"/>
                  <a:pt x="129" y="386"/>
                </a:cubicBezTo>
                <a:cubicBezTo>
                  <a:pt x="129" y="487"/>
                  <a:pt x="280" y="517"/>
                  <a:pt x="327" y="517"/>
                </a:cubicBezTo>
                <a:cubicBezTo>
                  <a:pt x="375" y="517"/>
                  <a:pt x="375" y="517"/>
                  <a:pt x="375" y="517"/>
                </a:cubicBezTo>
                <a:cubicBezTo>
                  <a:pt x="410" y="517"/>
                  <a:pt x="574" y="487"/>
                  <a:pt x="574" y="386"/>
                </a:cubicBezTo>
                <a:cubicBezTo>
                  <a:pt x="574" y="262"/>
                  <a:pt x="574" y="262"/>
                  <a:pt x="574" y="262"/>
                </a:cubicBezTo>
                <a:cubicBezTo>
                  <a:pt x="366" y="352"/>
                  <a:pt x="366" y="352"/>
                  <a:pt x="366" y="352"/>
                </a:cubicBezTo>
                <a:cubicBezTo>
                  <a:pt x="361" y="354"/>
                  <a:pt x="356" y="355"/>
                  <a:pt x="351" y="355"/>
                </a:cubicBezTo>
                <a:close/>
              </a:path>
            </a:pathLst>
          </a:custGeom>
          <a:solidFill>
            <a:srgbClr val="8F93A1"/>
          </a:solidFill>
          <a:ln>
            <a:noFill/>
          </a:ln>
        </p:spPr>
        <p:txBody>
          <a:bodyPr vert="horz" wrap="square" lIns="91440" tIns="45720" rIns="91440" bIns="45720" numCol="1" anchor="t" anchorCtr="0" compatLnSpc="1"/>
          <a:lstStyle/>
          <a:p>
            <a:endParaRPr lang="zh-CN" altLang="en-US">
              <a:solidFill>
                <a:schemeClr val="tx1"/>
              </a:solidFill>
            </a:endParaRPr>
          </a:p>
        </p:txBody>
      </p:sp>
      <p:grpSp>
        <p:nvGrpSpPr>
          <p:cNvPr id="17" name="组合 16"/>
          <p:cNvGrpSpPr/>
          <p:nvPr/>
        </p:nvGrpSpPr>
        <p:grpSpPr>
          <a:xfrm>
            <a:off x="614363" y="242628"/>
            <a:ext cx="854903" cy="223134"/>
            <a:chOff x="614363" y="242628"/>
            <a:chExt cx="854903" cy="223134"/>
          </a:xfrm>
        </p:grpSpPr>
        <p:grpSp>
          <p:nvGrpSpPr>
            <p:cNvPr id="13" name="组合 12"/>
            <p:cNvGrpSpPr/>
            <p:nvPr/>
          </p:nvGrpSpPr>
          <p:grpSpPr>
            <a:xfrm>
              <a:off x="614363" y="242628"/>
              <a:ext cx="854903" cy="223134"/>
              <a:chOff x="3537215" y="97436"/>
              <a:chExt cx="1889224" cy="493096"/>
            </a:xfrm>
          </p:grpSpPr>
          <p:sp>
            <p:nvSpPr>
              <p:cNvPr id="12" name="矩形: 圆角 11"/>
              <p:cNvSpPr/>
              <p:nvPr/>
            </p:nvSpPr>
            <p:spPr>
              <a:xfrm>
                <a:off x="3537215" y="97436"/>
                <a:ext cx="1889224" cy="493096"/>
              </a:xfrm>
              <a:prstGeom prst="roundRect">
                <a:avLst>
                  <a:gd name="adj" fmla="val 50000"/>
                </a:avLst>
              </a:prstGeom>
              <a:solidFill>
                <a:srgbClr val="E7E5ED"/>
              </a:solidFill>
              <a:ln w="1270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sz="2800">
                  <a:solidFill>
                    <a:schemeClr val="tx1"/>
                  </a:solidFill>
                  <a:effectLst>
                    <a:outerShdw blurRad="38100" dist="38100" dir="2700000" algn="tl">
                      <a:srgbClr val="000000">
                        <a:alpha val="43137"/>
                      </a:srgbClr>
                    </a:outerShdw>
                  </a:effectLst>
                  <a:latin typeface="DIN-BoldItalic" pitchFamily="50" charset="0"/>
                </a:endParaRPr>
              </a:p>
            </p:txBody>
          </p:sp>
          <p:sp>
            <p:nvSpPr>
              <p:cNvPr id="7" name="椭圆 6"/>
              <p:cNvSpPr/>
              <p:nvPr/>
            </p:nvSpPr>
            <p:spPr>
              <a:xfrm>
                <a:off x="3537215" y="106613"/>
                <a:ext cx="474687" cy="474687"/>
              </a:xfrm>
              <a:prstGeom prst="ellipse">
                <a:avLst/>
              </a:prstGeom>
              <a:solidFill>
                <a:srgbClr val="8F93A1"/>
              </a:solidFill>
              <a:ln w="12700">
                <a:noFill/>
              </a:ln>
              <a:effectLst>
                <a:innerShdw blurRad="330200" dist="165100" dir="162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800">
                  <a:solidFill>
                    <a:schemeClr val="tx1"/>
                  </a:solidFill>
                  <a:effectLst>
                    <a:outerShdw blurRad="38100" dist="38100" dir="2700000" algn="tl">
                      <a:srgbClr val="000000">
                        <a:alpha val="43137"/>
                      </a:srgbClr>
                    </a:outerShdw>
                  </a:effectLst>
                  <a:latin typeface="DIN-BoldItalic" pitchFamily="50" charset="0"/>
                </a:endParaRPr>
              </a:p>
            </p:txBody>
          </p:sp>
        </p:grpSp>
        <p:grpSp>
          <p:nvGrpSpPr>
            <p:cNvPr id="8" name="Group 4"/>
            <p:cNvGrpSpPr>
              <a:grpSpLocks noChangeAspect="1"/>
            </p:cNvGrpSpPr>
            <p:nvPr/>
          </p:nvGrpSpPr>
          <p:grpSpPr bwMode="auto">
            <a:xfrm>
              <a:off x="676948" y="309038"/>
              <a:ext cx="89632" cy="89234"/>
              <a:chOff x="298" y="278"/>
              <a:chExt cx="225" cy="224"/>
            </a:xfrm>
            <a:solidFill>
              <a:schemeClr val="bg1"/>
            </a:solidFill>
          </p:grpSpPr>
          <p:sp>
            <p:nvSpPr>
              <p:cNvPr id="15" name="Oval 5"/>
              <p:cNvSpPr>
                <a:spLocks noChangeArrowheads="1"/>
              </p:cNvSpPr>
              <p:nvPr/>
            </p:nvSpPr>
            <p:spPr bwMode="auto">
              <a:xfrm>
                <a:off x="355" y="336"/>
                <a:ext cx="29" cy="2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16" name="Freeform 6"/>
              <p:cNvSpPr/>
              <p:nvPr/>
            </p:nvSpPr>
            <p:spPr bwMode="auto">
              <a:xfrm>
                <a:off x="298" y="278"/>
                <a:ext cx="225" cy="224"/>
              </a:xfrm>
              <a:custGeom>
                <a:avLst/>
                <a:gdLst>
                  <a:gd name="T0" fmla="*/ 693 w 706"/>
                  <a:gd name="T1" fmla="*/ 645 h 703"/>
                  <a:gd name="T2" fmla="*/ 549 w 706"/>
                  <a:gd name="T3" fmla="*/ 501 h 703"/>
                  <a:gd name="T4" fmla="*/ 617 w 706"/>
                  <a:gd name="T5" fmla="*/ 308 h 703"/>
                  <a:gd name="T6" fmla="*/ 527 w 706"/>
                  <a:gd name="T7" fmla="*/ 90 h 703"/>
                  <a:gd name="T8" fmla="*/ 309 w 706"/>
                  <a:gd name="T9" fmla="*/ 0 h 703"/>
                  <a:gd name="T10" fmla="*/ 91 w 706"/>
                  <a:gd name="T11" fmla="*/ 90 h 703"/>
                  <a:gd name="T12" fmla="*/ 0 w 706"/>
                  <a:gd name="T13" fmla="*/ 308 h 703"/>
                  <a:gd name="T14" fmla="*/ 91 w 706"/>
                  <a:gd name="T15" fmla="*/ 526 h 703"/>
                  <a:gd name="T16" fmla="*/ 309 w 706"/>
                  <a:gd name="T17" fmla="*/ 617 h 703"/>
                  <a:gd name="T18" fmla="*/ 390 w 706"/>
                  <a:gd name="T19" fmla="*/ 606 h 703"/>
                  <a:gd name="T20" fmla="*/ 414 w 706"/>
                  <a:gd name="T21" fmla="*/ 564 h 703"/>
                  <a:gd name="T22" fmla="*/ 372 w 706"/>
                  <a:gd name="T23" fmla="*/ 541 h 703"/>
                  <a:gd name="T24" fmla="*/ 138 w 706"/>
                  <a:gd name="T25" fmla="*/ 479 h 703"/>
                  <a:gd name="T26" fmla="*/ 68 w 706"/>
                  <a:gd name="T27" fmla="*/ 308 h 703"/>
                  <a:gd name="T28" fmla="*/ 138 w 706"/>
                  <a:gd name="T29" fmla="*/ 138 h 703"/>
                  <a:gd name="T30" fmla="*/ 479 w 706"/>
                  <a:gd name="T31" fmla="*/ 138 h 703"/>
                  <a:gd name="T32" fmla="*/ 550 w 706"/>
                  <a:gd name="T33" fmla="*/ 308 h 703"/>
                  <a:gd name="T34" fmla="*/ 479 w 706"/>
                  <a:gd name="T35" fmla="*/ 479 h 703"/>
                  <a:gd name="T36" fmla="*/ 479 w 706"/>
                  <a:gd name="T37" fmla="*/ 526 h 703"/>
                  <a:gd name="T38" fmla="*/ 484 w 706"/>
                  <a:gd name="T39" fmla="*/ 531 h 703"/>
                  <a:gd name="T40" fmla="*/ 489 w 706"/>
                  <a:gd name="T41" fmla="*/ 536 h 703"/>
                  <a:gd name="T42" fmla="*/ 646 w 706"/>
                  <a:gd name="T43" fmla="*/ 693 h 703"/>
                  <a:gd name="T44" fmla="*/ 669 w 706"/>
                  <a:gd name="T45" fmla="*/ 703 h 703"/>
                  <a:gd name="T46" fmla="*/ 693 w 706"/>
                  <a:gd name="T47" fmla="*/ 693 h 703"/>
                  <a:gd name="T48" fmla="*/ 693 w 706"/>
                  <a:gd name="T49" fmla="*/ 645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06" h="703">
                    <a:moveTo>
                      <a:pt x="693" y="645"/>
                    </a:moveTo>
                    <a:cubicBezTo>
                      <a:pt x="549" y="501"/>
                      <a:pt x="549" y="501"/>
                      <a:pt x="549" y="501"/>
                    </a:cubicBezTo>
                    <a:cubicBezTo>
                      <a:pt x="593" y="447"/>
                      <a:pt x="617" y="379"/>
                      <a:pt x="617" y="308"/>
                    </a:cubicBezTo>
                    <a:cubicBezTo>
                      <a:pt x="617" y="226"/>
                      <a:pt x="585" y="149"/>
                      <a:pt x="527" y="90"/>
                    </a:cubicBezTo>
                    <a:cubicBezTo>
                      <a:pt x="468" y="32"/>
                      <a:pt x="391" y="0"/>
                      <a:pt x="309" y="0"/>
                    </a:cubicBezTo>
                    <a:cubicBezTo>
                      <a:pt x="226" y="0"/>
                      <a:pt x="149" y="32"/>
                      <a:pt x="91" y="90"/>
                    </a:cubicBezTo>
                    <a:cubicBezTo>
                      <a:pt x="32" y="149"/>
                      <a:pt x="0" y="226"/>
                      <a:pt x="0" y="308"/>
                    </a:cubicBezTo>
                    <a:cubicBezTo>
                      <a:pt x="0" y="391"/>
                      <a:pt x="32" y="468"/>
                      <a:pt x="91" y="526"/>
                    </a:cubicBezTo>
                    <a:cubicBezTo>
                      <a:pt x="149" y="585"/>
                      <a:pt x="228" y="617"/>
                      <a:pt x="309" y="617"/>
                    </a:cubicBezTo>
                    <a:cubicBezTo>
                      <a:pt x="336" y="617"/>
                      <a:pt x="363" y="613"/>
                      <a:pt x="390" y="606"/>
                    </a:cubicBezTo>
                    <a:cubicBezTo>
                      <a:pt x="408" y="601"/>
                      <a:pt x="418" y="582"/>
                      <a:pt x="414" y="564"/>
                    </a:cubicBezTo>
                    <a:cubicBezTo>
                      <a:pt x="409" y="547"/>
                      <a:pt x="390" y="536"/>
                      <a:pt x="372" y="541"/>
                    </a:cubicBezTo>
                    <a:cubicBezTo>
                      <a:pt x="289" y="564"/>
                      <a:pt x="199" y="540"/>
                      <a:pt x="138" y="479"/>
                    </a:cubicBezTo>
                    <a:cubicBezTo>
                      <a:pt x="93" y="433"/>
                      <a:pt x="68" y="373"/>
                      <a:pt x="68" y="308"/>
                    </a:cubicBezTo>
                    <a:cubicBezTo>
                      <a:pt x="68" y="244"/>
                      <a:pt x="93" y="184"/>
                      <a:pt x="138" y="138"/>
                    </a:cubicBezTo>
                    <a:cubicBezTo>
                      <a:pt x="232" y="44"/>
                      <a:pt x="385" y="44"/>
                      <a:pt x="479" y="138"/>
                    </a:cubicBezTo>
                    <a:cubicBezTo>
                      <a:pt x="525" y="184"/>
                      <a:pt x="550" y="244"/>
                      <a:pt x="550" y="308"/>
                    </a:cubicBezTo>
                    <a:cubicBezTo>
                      <a:pt x="550" y="373"/>
                      <a:pt x="525" y="433"/>
                      <a:pt x="479" y="479"/>
                    </a:cubicBezTo>
                    <a:cubicBezTo>
                      <a:pt x="466" y="492"/>
                      <a:pt x="466" y="513"/>
                      <a:pt x="479" y="526"/>
                    </a:cubicBezTo>
                    <a:cubicBezTo>
                      <a:pt x="481" y="528"/>
                      <a:pt x="483" y="529"/>
                      <a:pt x="484" y="531"/>
                    </a:cubicBezTo>
                    <a:cubicBezTo>
                      <a:pt x="486" y="533"/>
                      <a:pt x="487" y="534"/>
                      <a:pt x="489" y="536"/>
                    </a:cubicBezTo>
                    <a:cubicBezTo>
                      <a:pt x="646" y="693"/>
                      <a:pt x="646" y="693"/>
                      <a:pt x="646" y="693"/>
                    </a:cubicBezTo>
                    <a:cubicBezTo>
                      <a:pt x="652" y="699"/>
                      <a:pt x="661" y="703"/>
                      <a:pt x="669" y="703"/>
                    </a:cubicBezTo>
                    <a:cubicBezTo>
                      <a:pt x="678" y="703"/>
                      <a:pt x="687" y="699"/>
                      <a:pt x="693" y="693"/>
                    </a:cubicBezTo>
                    <a:cubicBezTo>
                      <a:pt x="706" y="680"/>
                      <a:pt x="706" y="658"/>
                      <a:pt x="693" y="6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6"/>
          <p:cNvSpPr txBox="1">
            <a:spLocks noChangeArrowheads="1"/>
          </p:cNvSpPr>
          <p:nvPr/>
        </p:nvSpPr>
        <p:spPr bwMode="auto">
          <a:xfrm>
            <a:off x="171243" y="140353"/>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dirty="0" smtClean="0">
                <a:solidFill>
                  <a:srgbClr val="7C8090"/>
                </a:solidFill>
                <a:latin typeface="+mj-ea"/>
                <a:ea typeface="+mj-ea"/>
              </a:rPr>
              <a:t>深度强化学习</a:t>
            </a:r>
            <a:endParaRPr lang="zh-CN" altLang="en-US" sz="2000" dirty="0">
              <a:solidFill>
                <a:srgbClr val="7C8090"/>
              </a:solidFill>
              <a:latin typeface="+mj-ea"/>
              <a:ea typeface="+mj-ea"/>
            </a:endParaRPr>
          </a:p>
        </p:txBody>
      </p:sp>
      <p:sp>
        <p:nvSpPr>
          <p:cNvPr id="36" name="矩形 35"/>
          <p:cNvSpPr/>
          <p:nvPr/>
        </p:nvSpPr>
        <p:spPr bwMode="auto">
          <a:xfrm>
            <a:off x="3364995" y="1004809"/>
            <a:ext cx="2031326" cy="461665"/>
          </a:xfrm>
          <a:prstGeom prst="rect">
            <a:avLst/>
          </a:prstGeom>
          <a:noFill/>
        </p:spPr>
        <p:txBody>
          <a:bodyPr wrap="none">
            <a:spAutoFit/>
          </a:bodyPr>
          <a:lstStyle/>
          <a:p>
            <a:pPr algn="ctr">
              <a:defRPr/>
            </a:pPr>
            <a:r>
              <a:rPr lang="zh-CN" altLang="en-US" sz="2400" kern="100" dirty="0">
                <a:solidFill>
                  <a:srgbClr val="7C8090"/>
                </a:solidFill>
                <a:latin typeface="微软雅黑" panose="020B0503020204020204" pitchFamily="34" charset="-122"/>
                <a:ea typeface="微软雅黑" panose="020B0503020204020204" pitchFamily="34" charset="-122"/>
                <a:cs typeface="Times New Roman" panose="02020603050405020304" pitchFamily="18" charset="0"/>
              </a:rPr>
              <a:t>深度强化学习</a:t>
            </a:r>
          </a:p>
        </p:txBody>
      </p:sp>
      <p:sp>
        <p:nvSpPr>
          <p:cNvPr id="37" name="矩形 36"/>
          <p:cNvSpPr/>
          <p:nvPr/>
        </p:nvSpPr>
        <p:spPr>
          <a:xfrm>
            <a:off x="935187" y="1527349"/>
            <a:ext cx="6890942" cy="738664"/>
          </a:xfrm>
          <a:prstGeom prst="rect">
            <a:avLst/>
          </a:prstGeom>
        </p:spPr>
        <p:txBody>
          <a:bodyPr wrap="square">
            <a:spAutoFit/>
          </a:bodyPr>
          <a:lstStyle/>
          <a:p>
            <a:pPr indent="360000">
              <a:lnSpc>
                <a:spcPct val="150000"/>
              </a:lnSpc>
            </a:pPr>
            <a:r>
              <a:rPr lang="zh-CN" altLang="en-US" sz="1400" dirty="0" smtClean="0">
                <a:solidFill>
                  <a:srgbClr val="7C8090"/>
                </a:solidFill>
              </a:rPr>
              <a:t>深度</a:t>
            </a:r>
            <a:r>
              <a:rPr lang="zh-CN" altLang="en-US" sz="1400" dirty="0">
                <a:solidFill>
                  <a:srgbClr val="7C8090"/>
                </a:solidFill>
              </a:rPr>
              <a:t>强化</a:t>
            </a:r>
            <a:r>
              <a:rPr lang="zh-CN" altLang="en-US" sz="1400" dirty="0" smtClean="0">
                <a:solidFill>
                  <a:srgbClr val="7C8090"/>
                </a:solidFill>
              </a:rPr>
              <a:t>学习其实是</a:t>
            </a:r>
            <a:r>
              <a:rPr lang="zh-CN" altLang="en-US" sz="1400" b="1" dirty="0" smtClean="0">
                <a:solidFill>
                  <a:srgbClr val="7C8090"/>
                </a:solidFill>
              </a:rPr>
              <a:t>深度学习与强化学习的结合</a:t>
            </a:r>
            <a:r>
              <a:rPr lang="zh-CN" altLang="en-US" sz="1400" dirty="0" smtClean="0">
                <a:solidFill>
                  <a:srgbClr val="7C8090"/>
                </a:solidFill>
              </a:rPr>
              <a:t>，而深度学习最早可以追溯到多层感知机，以下为多层感知机和基本强化学习的原理图。</a:t>
            </a:r>
            <a:endParaRPr lang="en-US" altLang="zh-CN" sz="1400" dirty="0">
              <a:solidFill>
                <a:srgbClr val="7C8090"/>
              </a:solidFill>
            </a:endParaRPr>
          </a:p>
        </p:txBody>
      </p:sp>
      <p:pic>
        <p:nvPicPr>
          <p:cNvPr id="6" name="图片 5"/>
          <p:cNvPicPr/>
          <p:nvPr/>
        </p:nvPicPr>
        <p:blipFill>
          <a:blip r:embed="rId2">
            <a:extLst>
              <a:ext uri="{28A0092B-C50C-407E-A947-70E740481C1C}">
                <a14:useLocalDpi xmlns:a14="http://schemas.microsoft.com/office/drawing/2010/main" val="0"/>
              </a:ext>
            </a:extLst>
          </a:blip>
          <a:stretch>
            <a:fillRect/>
          </a:stretch>
        </p:blipFill>
        <p:spPr>
          <a:xfrm>
            <a:off x="1558001" y="2410201"/>
            <a:ext cx="2504836" cy="2036061"/>
          </a:xfrm>
          <a:prstGeom prst="rect">
            <a:avLst/>
          </a:prstGeom>
        </p:spPr>
      </p:pic>
      <p:pic>
        <p:nvPicPr>
          <p:cNvPr id="7" name="图片 6" descr="说明: I:\搜狗浏览器下载\Reinforcement Learning流程 (1).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5650" y="2410201"/>
            <a:ext cx="3046503" cy="2036061"/>
          </a:xfrm>
          <a:prstGeom prst="rect">
            <a:avLst/>
          </a:prstGeom>
          <a:noFill/>
          <a:ln>
            <a:noFill/>
          </a:ln>
        </p:spPr>
      </p:pic>
    </p:spTree>
    <p:extLst>
      <p:ext uri="{BB962C8B-B14F-4D97-AF65-F5344CB8AC3E}">
        <p14:creationId xmlns:p14="http://schemas.microsoft.com/office/powerpoint/2010/main" val="24444601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6"/>
          <p:cNvSpPr txBox="1">
            <a:spLocks noChangeArrowheads="1"/>
          </p:cNvSpPr>
          <p:nvPr/>
        </p:nvSpPr>
        <p:spPr bwMode="auto">
          <a:xfrm>
            <a:off x="171243" y="140353"/>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dirty="0" smtClean="0">
                <a:solidFill>
                  <a:srgbClr val="7C8090"/>
                </a:solidFill>
                <a:latin typeface="+mj-ea"/>
                <a:ea typeface="+mj-ea"/>
              </a:rPr>
              <a:t>深度强化学习</a:t>
            </a:r>
            <a:endParaRPr lang="zh-CN" altLang="en-US" sz="2000" dirty="0">
              <a:solidFill>
                <a:srgbClr val="7C8090"/>
              </a:solidFill>
              <a:latin typeface="+mj-ea"/>
              <a:ea typeface="+mj-ea"/>
            </a:endParaRPr>
          </a:p>
        </p:txBody>
      </p:sp>
      <p:sp>
        <p:nvSpPr>
          <p:cNvPr id="36" name="矩形 35"/>
          <p:cNvSpPr/>
          <p:nvPr/>
        </p:nvSpPr>
        <p:spPr bwMode="auto">
          <a:xfrm>
            <a:off x="3211107" y="1004809"/>
            <a:ext cx="2339102" cy="461665"/>
          </a:xfrm>
          <a:prstGeom prst="rect">
            <a:avLst/>
          </a:prstGeom>
          <a:noFill/>
        </p:spPr>
        <p:txBody>
          <a:bodyPr wrap="none">
            <a:spAutoFit/>
          </a:bodyPr>
          <a:lstStyle/>
          <a:p>
            <a:pPr algn="ctr">
              <a:defRPr/>
            </a:pPr>
            <a:r>
              <a:rPr lang="zh-CN" altLang="en-US" sz="2400" kern="100" dirty="0" smtClean="0">
                <a:solidFill>
                  <a:srgbClr val="7C8090"/>
                </a:solidFill>
                <a:latin typeface="微软雅黑" panose="020B0503020204020204" pitchFamily="34" charset="-122"/>
                <a:ea typeface="微软雅黑" panose="020B0503020204020204" pitchFamily="34" charset="-122"/>
                <a:cs typeface="Times New Roman" panose="02020603050405020304" pitchFamily="18" charset="0"/>
              </a:rPr>
              <a:t>强化学习的分类</a:t>
            </a:r>
            <a:endParaRPr lang="zh-CN" altLang="en-US" sz="2400" kern="100" dirty="0">
              <a:solidFill>
                <a:srgbClr val="7C809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 name="矩形 36"/>
          <p:cNvSpPr/>
          <p:nvPr/>
        </p:nvSpPr>
        <p:spPr>
          <a:xfrm>
            <a:off x="935187" y="1564671"/>
            <a:ext cx="6890942" cy="2031325"/>
          </a:xfrm>
          <a:prstGeom prst="rect">
            <a:avLst/>
          </a:prstGeom>
        </p:spPr>
        <p:txBody>
          <a:bodyPr wrap="square">
            <a:spAutoFit/>
          </a:bodyPr>
          <a:lstStyle/>
          <a:p>
            <a:pPr indent="360000">
              <a:lnSpc>
                <a:spcPct val="150000"/>
              </a:lnSpc>
            </a:pPr>
            <a:r>
              <a:rPr lang="zh-CN" altLang="en-US" sz="1400" dirty="0" smtClean="0">
                <a:solidFill>
                  <a:srgbClr val="7C8090"/>
                </a:solidFill>
              </a:rPr>
              <a:t>强化学习</a:t>
            </a:r>
            <a:r>
              <a:rPr lang="zh-CN" altLang="zh-CN" sz="1400" dirty="0" smtClean="0">
                <a:solidFill>
                  <a:srgbClr val="7C8090"/>
                </a:solidFill>
              </a:rPr>
              <a:t>根据</a:t>
            </a:r>
            <a:r>
              <a:rPr lang="zh-CN" altLang="zh-CN" sz="1400" dirty="0">
                <a:solidFill>
                  <a:srgbClr val="7C8090"/>
                </a:solidFill>
              </a:rPr>
              <a:t>问题来构造模型，强化学习有</a:t>
            </a:r>
            <a:r>
              <a:rPr lang="en-US" altLang="zh-CN" sz="1400" b="1" dirty="0">
                <a:solidFill>
                  <a:srgbClr val="7C8090"/>
                </a:solidFill>
              </a:rPr>
              <a:t>Model-Free</a:t>
            </a:r>
            <a:r>
              <a:rPr lang="zh-CN" altLang="zh-CN" sz="1400" b="1" dirty="0">
                <a:solidFill>
                  <a:srgbClr val="7C8090"/>
                </a:solidFill>
              </a:rPr>
              <a:t>和</a:t>
            </a:r>
            <a:r>
              <a:rPr lang="en-US" altLang="zh-CN" sz="1400" b="1" dirty="0">
                <a:solidFill>
                  <a:srgbClr val="7C8090"/>
                </a:solidFill>
              </a:rPr>
              <a:t>Model-Based</a:t>
            </a:r>
            <a:r>
              <a:rPr lang="zh-CN" altLang="zh-CN" sz="1400" dirty="0">
                <a:solidFill>
                  <a:srgbClr val="7C8090"/>
                </a:solidFill>
              </a:rPr>
              <a:t>两种。根据算法本身是否基于策略，深度强化学习能被分成</a:t>
            </a:r>
            <a:r>
              <a:rPr lang="en-US" altLang="zh-CN" sz="1400" b="1" dirty="0">
                <a:solidFill>
                  <a:srgbClr val="7C8090"/>
                </a:solidFill>
              </a:rPr>
              <a:t>Value-Based</a:t>
            </a:r>
            <a:r>
              <a:rPr lang="zh-CN" altLang="en-US" sz="1400" b="1" dirty="0">
                <a:solidFill>
                  <a:srgbClr val="7C8090"/>
                </a:solidFill>
              </a:rPr>
              <a:t>、</a:t>
            </a:r>
            <a:r>
              <a:rPr lang="en-US" altLang="zh-CN" sz="1400" b="1" dirty="0">
                <a:solidFill>
                  <a:srgbClr val="7C8090"/>
                </a:solidFill>
              </a:rPr>
              <a:t>Policy-Based</a:t>
            </a:r>
            <a:r>
              <a:rPr lang="zh-CN" altLang="en-US" sz="1400" b="1" dirty="0">
                <a:solidFill>
                  <a:srgbClr val="7C8090"/>
                </a:solidFill>
              </a:rPr>
              <a:t>和</a:t>
            </a:r>
            <a:r>
              <a:rPr lang="en-US" altLang="zh-CN" sz="1400" b="1" dirty="0">
                <a:solidFill>
                  <a:srgbClr val="7C8090"/>
                </a:solidFill>
              </a:rPr>
              <a:t>Actor-Critic</a:t>
            </a:r>
            <a:r>
              <a:rPr lang="zh-CN" altLang="en-US" sz="1400" b="1" dirty="0">
                <a:solidFill>
                  <a:srgbClr val="7C8090"/>
                </a:solidFill>
              </a:rPr>
              <a:t>三</a:t>
            </a:r>
            <a:r>
              <a:rPr lang="zh-CN" altLang="en-US" sz="1400" b="1" dirty="0" smtClean="0">
                <a:solidFill>
                  <a:srgbClr val="7C8090"/>
                </a:solidFill>
              </a:rPr>
              <a:t>种</a:t>
            </a:r>
            <a:r>
              <a:rPr lang="zh-CN" altLang="en-US" sz="1400" dirty="0" smtClean="0">
                <a:solidFill>
                  <a:srgbClr val="7C8090"/>
                </a:solidFill>
              </a:rPr>
              <a:t>。</a:t>
            </a:r>
            <a:endParaRPr lang="en-US" altLang="zh-CN" sz="1400" dirty="0" smtClean="0">
              <a:solidFill>
                <a:srgbClr val="7C8090"/>
              </a:solidFill>
            </a:endParaRPr>
          </a:p>
          <a:p>
            <a:pPr indent="360000">
              <a:lnSpc>
                <a:spcPct val="150000"/>
              </a:lnSpc>
            </a:pPr>
            <a:r>
              <a:rPr lang="zh-CN" altLang="en-US" sz="1400" dirty="0" smtClean="0">
                <a:solidFill>
                  <a:srgbClr val="7C8090"/>
                </a:solidFill>
              </a:rPr>
              <a:t>最</a:t>
            </a:r>
            <a:r>
              <a:rPr lang="zh-CN" altLang="en-US" sz="1400" dirty="0">
                <a:solidFill>
                  <a:srgbClr val="7C8090"/>
                </a:solidFill>
              </a:rPr>
              <a:t>简单的强化学习是</a:t>
            </a:r>
            <a:r>
              <a:rPr lang="en-US" altLang="zh-CN" sz="1400" dirty="0">
                <a:solidFill>
                  <a:srgbClr val="7C8090"/>
                </a:solidFill>
              </a:rPr>
              <a:t>Q-Learning</a:t>
            </a:r>
            <a:r>
              <a:rPr lang="zh-CN" altLang="en-US" sz="1400" dirty="0">
                <a:solidFill>
                  <a:srgbClr val="7C8090"/>
                </a:solidFill>
              </a:rPr>
              <a:t>，它是</a:t>
            </a:r>
            <a:r>
              <a:rPr lang="en-US" altLang="zh-CN" sz="1400" dirty="0">
                <a:solidFill>
                  <a:srgbClr val="7C8090"/>
                </a:solidFill>
              </a:rPr>
              <a:t>Value-Based</a:t>
            </a:r>
            <a:r>
              <a:rPr lang="zh-CN" altLang="en-US" sz="1400" dirty="0">
                <a:solidFill>
                  <a:srgbClr val="7C8090"/>
                </a:solidFill>
              </a:rPr>
              <a:t>方法，无法适应太大</a:t>
            </a:r>
            <a:r>
              <a:rPr lang="zh-CN" altLang="en-US" sz="1400" dirty="0" smtClean="0">
                <a:solidFill>
                  <a:srgbClr val="7C8090"/>
                </a:solidFill>
              </a:rPr>
              <a:t>或者连续的</a:t>
            </a:r>
            <a:r>
              <a:rPr lang="zh-CN" altLang="en-US" sz="1400" dirty="0">
                <a:solidFill>
                  <a:srgbClr val="7C8090"/>
                </a:solidFill>
              </a:rPr>
              <a:t>状态空间和动作空间，即使是改进版的</a:t>
            </a:r>
            <a:r>
              <a:rPr lang="en-US" altLang="zh-CN" sz="1400" dirty="0">
                <a:solidFill>
                  <a:srgbClr val="7C8090"/>
                </a:solidFill>
              </a:rPr>
              <a:t>DQN</a:t>
            </a:r>
            <a:r>
              <a:rPr lang="zh-CN" altLang="en-US" sz="1400" dirty="0">
                <a:solidFill>
                  <a:srgbClr val="7C8090"/>
                </a:solidFill>
              </a:rPr>
              <a:t>也仍然无法</a:t>
            </a:r>
            <a:r>
              <a:rPr lang="zh-CN" altLang="en-US" sz="1400" dirty="0" smtClean="0">
                <a:solidFill>
                  <a:srgbClr val="7C8090"/>
                </a:solidFill>
              </a:rPr>
              <a:t>适应连续的</a:t>
            </a:r>
            <a:r>
              <a:rPr lang="zh-CN" altLang="en-US" sz="1400" dirty="0">
                <a:solidFill>
                  <a:srgbClr val="7C8090"/>
                </a:solidFill>
              </a:rPr>
              <a:t>动作空间。</a:t>
            </a:r>
            <a:r>
              <a:rPr lang="en-US" altLang="zh-CN" sz="1400" dirty="0">
                <a:solidFill>
                  <a:srgbClr val="7C8090"/>
                </a:solidFill>
              </a:rPr>
              <a:t>Policy Gradient</a:t>
            </a:r>
            <a:r>
              <a:rPr lang="zh-CN" altLang="en-US" sz="1400" dirty="0">
                <a:solidFill>
                  <a:srgbClr val="7C8090"/>
                </a:solidFill>
              </a:rPr>
              <a:t>是</a:t>
            </a:r>
            <a:r>
              <a:rPr lang="en-US" altLang="zh-CN" sz="1400" dirty="0">
                <a:solidFill>
                  <a:srgbClr val="7C8090"/>
                </a:solidFill>
              </a:rPr>
              <a:t>Policy-Based</a:t>
            </a:r>
            <a:r>
              <a:rPr lang="zh-CN" altLang="en-US" sz="1400" dirty="0">
                <a:solidFill>
                  <a:srgbClr val="7C8090"/>
                </a:solidFill>
              </a:rPr>
              <a:t>方法中比较基础的一种，它能够应对无限的状态空间和动作空间。</a:t>
            </a:r>
            <a:endParaRPr lang="en-US" altLang="zh-CN" sz="1400" dirty="0">
              <a:solidFill>
                <a:srgbClr val="7C8090"/>
              </a:solidFill>
            </a:endParaRPr>
          </a:p>
        </p:txBody>
      </p:sp>
    </p:spTree>
    <p:extLst>
      <p:ext uri="{BB962C8B-B14F-4D97-AF65-F5344CB8AC3E}">
        <p14:creationId xmlns:p14="http://schemas.microsoft.com/office/powerpoint/2010/main" val="340824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6"/>
          <p:cNvSpPr txBox="1">
            <a:spLocks noChangeArrowheads="1"/>
          </p:cNvSpPr>
          <p:nvPr/>
        </p:nvSpPr>
        <p:spPr bwMode="auto">
          <a:xfrm>
            <a:off x="171243" y="140353"/>
            <a:ext cx="27494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dirty="0" smtClean="0">
                <a:solidFill>
                  <a:srgbClr val="7C8090"/>
                </a:solidFill>
                <a:latin typeface="+mj-ea"/>
                <a:ea typeface="+mj-ea"/>
              </a:rPr>
              <a:t>深度强化学习训练技巧</a:t>
            </a:r>
            <a:endParaRPr lang="zh-CN" altLang="en-US" sz="2000" dirty="0">
              <a:solidFill>
                <a:srgbClr val="7C8090"/>
              </a:solidFill>
              <a:latin typeface="+mj-ea"/>
              <a:ea typeface="+mj-ea"/>
            </a:endParaRPr>
          </a:p>
        </p:txBody>
      </p:sp>
      <p:sp>
        <p:nvSpPr>
          <p:cNvPr id="36" name="矩形 35"/>
          <p:cNvSpPr/>
          <p:nvPr/>
        </p:nvSpPr>
        <p:spPr bwMode="auto">
          <a:xfrm>
            <a:off x="3376216" y="1004809"/>
            <a:ext cx="2008883" cy="461665"/>
          </a:xfrm>
          <a:prstGeom prst="rect">
            <a:avLst/>
          </a:prstGeom>
          <a:noFill/>
        </p:spPr>
        <p:txBody>
          <a:bodyPr wrap="none">
            <a:spAutoFit/>
          </a:bodyPr>
          <a:lstStyle/>
          <a:p>
            <a:pPr algn="ctr">
              <a:defRPr/>
            </a:pPr>
            <a:r>
              <a:rPr lang="en-US" altLang="zh-CN" sz="2400" kern="100" dirty="0" smtClean="0">
                <a:solidFill>
                  <a:srgbClr val="7C8090"/>
                </a:solidFill>
                <a:latin typeface="微软雅黑" panose="020B0503020204020204" pitchFamily="34" charset="-122"/>
                <a:ea typeface="微软雅黑" panose="020B0503020204020204" pitchFamily="34" charset="-122"/>
                <a:cs typeface="Times New Roman" panose="02020603050405020304" pitchFamily="18" charset="0"/>
              </a:rPr>
              <a:t>DRL</a:t>
            </a:r>
            <a:r>
              <a:rPr lang="zh-CN" altLang="en-US" sz="2400" kern="100" dirty="0" smtClean="0">
                <a:solidFill>
                  <a:srgbClr val="7C8090"/>
                </a:solidFill>
                <a:latin typeface="微软雅黑" panose="020B0503020204020204" pitchFamily="34" charset="-122"/>
                <a:ea typeface="微软雅黑" panose="020B0503020204020204" pitchFamily="34" charset="-122"/>
                <a:cs typeface="Times New Roman" panose="02020603050405020304" pitchFamily="18" charset="0"/>
              </a:rPr>
              <a:t>训练技巧</a:t>
            </a:r>
            <a:endParaRPr lang="zh-CN" altLang="en-US" sz="2400" kern="100" dirty="0">
              <a:solidFill>
                <a:srgbClr val="7C809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 name="矩形 36"/>
          <p:cNvSpPr/>
          <p:nvPr/>
        </p:nvSpPr>
        <p:spPr>
          <a:xfrm>
            <a:off x="804916" y="1748409"/>
            <a:ext cx="7151482" cy="2031325"/>
          </a:xfrm>
          <a:prstGeom prst="rect">
            <a:avLst/>
          </a:prstGeom>
        </p:spPr>
        <p:txBody>
          <a:bodyPr wrap="square">
            <a:spAutoFit/>
          </a:bodyPr>
          <a:lstStyle/>
          <a:p>
            <a:pPr indent="360000">
              <a:lnSpc>
                <a:spcPct val="150000"/>
              </a:lnSpc>
            </a:pPr>
            <a:r>
              <a:rPr lang="en-US" altLang="zh-CN" sz="1400" dirty="0" smtClean="0">
                <a:solidFill>
                  <a:srgbClr val="7C8090"/>
                </a:solidFill>
              </a:rPr>
              <a:t>1. </a:t>
            </a:r>
            <a:r>
              <a:rPr lang="en-US" altLang="zh-CN" sz="1400" b="1" dirty="0" smtClean="0">
                <a:solidFill>
                  <a:srgbClr val="7C8090"/>
                </a:solidFill>
              </a:rPr>
              <a:t>Experience Replay</a:t>
            </a:r>
            <a:r>
              <a:rPr lang="zh-CN" altLang="en-US" sz="1400" b="1" dirty="0" smtClean="0">
                <a:solidFill>
                  <a:srgbClr val="7C8090"/>
                </a:solidFill>
              </a:rPr>
              <a:t>（经验回放）</a:t>
            </a:r>
            <a:r>
              <a:rPr lang="zh-CN" altLang="en-US" sz="1400" dirty="0" smtClean="0">
                <a:solidFill>
                  <a:srgbClr val="7C8090"/>
                </a:solidFill>
              </a:rPr>
              <a:t>：把从环境中获取到的数据存储到经验池中，每次进行学习时在其中随机抽取一些样本。降低数据关联性。</a:t>
            </a:r>
            <a:endParaRPr lang="en-US" altLang="zh-CN" sz="1400" dirty="0" smtClean="0">
              <a:solidFill>
                <a:srgbClr val="7C8090"/>
              </a:solidFill>
            </a:endParaRPr>
          </a:p>
          <a:p>
            <a:pPr indent="360000">
              <a:lnSpc>
                <a:spcPct val="150000"/>
              </a:lnSpc>
            </a:pPr>
            <a:r>
              <a:rPr lang="en-US" altLang="zh-CN" sz="1400" dirty="0" smtClean="0">
                <a:solidFill>
                  <a:srgbClr val="7C8090"/>
                </a:solidFill>
              </a:rPr>
              <a:t>2. </a:t>
            </a:r>
            <a:r>
              <a:rPr lang="en-US" altLang="zh-CN" sz="1400" b="1" dirty="0" smtClean="0">
                <a:solidFill>
                  <a:srgbClr val="7C8090"/>
                </a:solidFill>
              </a:rPr>
              <a:t>Separate Target Network</a:t>
            </a:r>
            <a:r>
              <a:rPr lang="zh-CN" altLang="en-US" sz="1400" b="1" dirty="0" smtClean="0">
                <a:solidFill>
                  <a:srgbClr val="7C8090"/>
                </a:solidFill>
              </a:rPr>
              <a:t>（目标网络分离）</a:t>
            </a:r>
            <a:r>
              <a:rPr lang="zh-CN" altLang="en-US" sz="1400" dirty="0" smtClean="0">
                <a:solidFill>
                  <a:srgbClr val="7C8090"/>
                </a:solidFill>
              </a:rPr>
              <a:t>：用目标网络来进行评估，预测网络来与环境交互，每过一段时间更新目标网络，避免目标的不固定。</a:t>
            </a:r>
            <a:endParaRPr lang="en-US" altLang="zh-CN" sz="1400" dirty="0" smtClean="0">
              <a:solidFill>
                <a:srgbClr val="7C8090"/>
              </a:solidFill>
            </a:endParaRPr>
          </a:p>
          <a:p>
            <a:pPr indent="360000">
              <a:lnSpc>
                <a:spcPct val="150000"/>
              </a:lnSpc>
            </a:pPr>
            <a:r>
              <a:rPr lang="en-US" altLang="zh-CN" sz="1400" dirty="0" smtClean="0">
                <a:solidFill>
                  <a:srgbClr val="7C8090"/>
                </a:solidFill>
              </a:rPr>
              <a:t>3. </a:t>
            </a:r>
            <a:r>
              <a:rPr lang="en-US" altLang="zh-CN" sz="1400" b="1" dirty="0" smtClean="0">
                <a:solidFill>
                  <a:srgbClr val="7C8090"/>
                </a:solidFill>
              </a:rPr>
              <a:t>Multi-Agent</a:t>
            </a:r>
            <a:r>
              <a:rPr lang="zh-CN" altLang="en-US" sz="1400" b="1" dirty="0" smtClean="0">
                <a:solidFill>
                  <a:srgbClr val="7C8090"/>
                </a:solidFill>
              </a:rPr>
              <a:t>（多智能体）</a:t>
            </a:r>
            <a:r>
              <a:rPr lang="zh-CN" altLang="en-US" sz="1400" dirty="0" smtClean="0">
                <a:solidFill>
                  <a:srgbClr val="7C8090"/>
                </a:solidFill>
              </a:rPr>
              <a:t>：多个智能体分别与独立的环境交互，共享经验来学习。降低数据关联性。</a:t>
            </a:r>
            <a:endParaRPr lang="en-US" altLang="zh-CN" sz="1400" dirty="0">
              <a:solidFill>
                <a:srgbClr val="7C8090"/>
              </a:solidFill>
            </a:endParaRPr>
          </a:p>
        </p:txBody>
      </p:sp>
    </p:spTree>
    <p:extLst>
      <p:ext uri="{BB962C8B-B14F-4D97-AF65-F5344CB8AC3E}">
        <p14:creationId xmlns:p14="http://schemas.microsoft.com/office/powerpoint/2010/main" val="1961251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6"/>
          <p:cNvSpPr txBox="1">
            <a:spLocks noChangeArrowheads="1"/>
          </p:cNvSpPr>
          <p:nvPr/>
        </p:nvSpPr>
        <p:spPr bwMode="auto">
          <a:xfrm>
            <a:off x="171243" y="140353"/>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dirty="0" smtClean="0">
                <a:solidFill>
                  <a:srgbClr val="7C8090"/>
                </a:solidFill>
                <a:latin typeface="+mj-ea"/>
                <a:ea typeface="+mj-ea"/>
              </a:rPr>
              <a:t>奖励函数</a:t>
            </a:r>
            <a:endParaRPr lang="zh-CN" altLang="en-US" sz="2000" dirty="0">
              <a:solidFill>
                <a:srgbClr val="7C8090"/>
              </a:solidFill>
              <a:latin typeface="+mj-ea"/>
              <a:ea typeface="+mj-ea"/>
            </a:endParaRPr>
          </a:p>
        </p:txBody>
      </p:sp>
      <p:sp>
        <p:nvSpPr>
          <p:cNvPr id="36" name="矩形 35"/>
          <p:cNvSpPr/>
          <p:nvPr/>
        </p:nvSpPr>
        <p:spPr bwMode="auto">
          <a:xfrm>
            <a:off x="3672771" y="1004809"/>
            <a:ext cx="1415773" cy="461665"/>
          </a:xfrm>
          <a:prstGeom prst="rect">
            <a:avLst/>
          </a:prstGeom>
          <a:noFill/>
        </p:spPr>
        <p:txBody>
          <a:bodyPr wrap="none">
            <a:spAutoFit/>
          </a:bodyPr>
          <a:lstStyle/>
          <a:p>
            <a:pPr algn="ctr">
              <a:defRPr/>
            </a:pPr>
            <a:r>
              <a:rPr lang="zh-CN" altLang="en-US" sz="2400" kern="100" dirty="0" smtClean="0">
                <a:solidFill>
                  <a:srgbClr val="7C8090"/>
                </a:solidFill>
                <a:latin typeface="微软雅黑" panose="020B0503020204020204" pitchFamily="34" charset="-122"/>
                <a:ea typeface="微软雅黑" panose="020B0503020204020204" pitchFamily="34" charset="-122"/>
                <a:cs typeface="Times New Roman" panose="02020603050405020304" pitchFamily="18" charset="0"/>
              </a:rPr>
              <a:t>奖励函数</a:t>
            </a:r>
            <a:endParaRPr lang="zh-CN" altLang="en-US" sz="2400" kern="100" dirty="0">
              <a:solidFill>
                <a:srgbClr val="7C809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 name="矩形 36"/>
          <p:cNvSpPr/>
          <p:nvPr/>
        </p:nvSpPr>
        <p:spPr>
          <a:xfrm>
            <a:off x="804916" y="1748409"/>
            <a:ext cx="7151482" cy="2400657"/>
          </a:xfrm>
          <a:prstGeom prst="rect">
            <a:avLst/>
          </a:prstGeom>
        </p:spPr>
        <p:txBody>
          <a:bodyPr wrap="square">
            <a:spAutoFit/>
          </a:bodyPr>
          <a:lstStyle/>
          <a:p>
            <a:pPr indent="360000">
              <a:lnSpc>
                <a:spcPct val="150000"/>
              </a:lnSpc>
            </a:pPr>
            <a:r>
              <a:rPr lang="zh-CN" altLang="zh-CN" sz="1400" dirty="0" smtClean="0">
                <a:solidFill>
                  <a:srgbClr val="7C8090"/>
                </a:solidFill>
              </a:rPr>
              <a:t>对于</a:t>
            </a:r>
            <a:r>
              <a:rPr lang="zh-CN" altLang="zh-CN" sz="1400" dirty="0">
                <a:solidFill>
                  <a:srgbClr val="7C8090"/>
                </a:solidFill>
              </a:rPr>
              <a:t>强化学习而言，奖励函数是一个非常重要的部分，因为</a:t>
            </a:r>
            <a:r>
              <a:rPr lang="zh-CN" altLang="zh-CN" sz="1400" b="1" dirty="0">
                <a:solidFill>
                  <a:srgbClr val="7C8090"/>
                </a:solidFill>
              </a:rPr>
              <a:t>它代表着智能体学习的目标</a:t>
            </a:r>
            <a:r>
              <a:rPr lang="zh-CN" altLang="zh-CN" sz="1400" dirty="0">
                <a:solidFill>
                  <a:srgbClr val="7C8090"/>
                </a:solidFill>
              </a:rPr>
              <a:t>，一个奖励函数的优劣对于无人驾驶的训练会有决定性的作用。但是</a:t>
            </a:r>
            <a:r>
              <a:rPr lang="zh-CN" altLang="zh-CN" sz="1400" b="1" dirty="0">
                <a:solidFill>
                  <a:srgbClr val="7C8090"/>
                </a:solidFill>
              </a:rPr>
              <a:t>无人驾驶其实并没有一个非常明确的目标</a:t>
            </a:r>
            <a:r>
              <a:rPr lang="zh-CN" altLang="zh-CN" sz="1400" dirty="0">
                <a:solidFill>
                  <a:srgbClr val="7C8090"/>
                </a:solidFill>
              </a:rPr>
              <a:t>，人类对于驾驶技术的好坏也很难作出一个量化的评判，因此对于无人驾驶问题，奖励函数的设计就很考验设计者对于无人驾驶评判的认知</a:t>
            </a:r>
            <a:r>
              <a:rPr lang="zh-CN" altLang="zh-CN" sz="1400" dirty="0" smtClean="0">
                <a:solidFill>
                  <a:srgbClr val="7C8090"/>
                </a:solidFill>
              </a:rPr>
              <a:t>。</a:t>
            </a:r>
            <a:endParaRPr lang="en-US" altLang="zh-CN" sz="1400" dirty="0" smtClean="0">
              <a:solidFill>
                <a:srgbClr val="7C8090"/>
              </a:solidFill>
            </a:endParaRPr>
          </a:p>
          <a:p>
            <a:pPr indent="360000">
              <a:lnSpc>
                <a:spcPct val="150000"/>
              </a:lnSpc>
            </a:pPr>
            <a:r>
              <a:rPr lang="zh-CN" altLang="en-US" sz="1400" dirty="0" smtClean="0">
                <a:solidFill>
                  <a:srgbClr val="7C8090"/>
                </a:solidFill>
              </a:rPr>
              <a:t>本次研究中使用的</a:t>
            </a:r>
            <a:r>
              <a:rPr lang="zh-CN" altLang="zh-CN" sz="1400" dirty="0" smtClean="0">
                <a:solidFill>
                  <a:srgbClr val="7C8090"/>
                </a:solidFill>
              </a:rPr>
              <a:t>奖励</a:t>
            </a:r>
            <a:r>
              <a:rPr lang="zh-CN" altLang="zh-CN" sz="1400" dirty="0">
                <a:solidFill>
                  <a:srgbClr val="7C8090"/>
                </a:solidFill>
              </a:rPr>
              <a:t>函数分为四个部分，分别是</a:t>
            </a:r>
            <a:r>
              <a:rPr lang="zh-CN" altLang="zh-CN" sz="1400" b="1" dirty="0">
                <a:solidFill>
                  <a:srgbClr val="7C8090"/>
                </a:solidFill>
              </a:rPr>
              <a:t>基础奖励、终止惩罚、速度奖励以及</a:t>
            </a:r>
            <a:r>
              <a:rPr lang="en-US" altLang="zh-CN" sz="1400" b="1" dirty="0">
                <a:solidFill>
                  <a:srgbClr val="7C8090"/>
                </a:solidFill>
              </a:rPr>
              <a:t>CTE</a:t>
            </a:r>
            <a:r>
              <a:rPr lang="zh-CN" altLang="zh-CN" sz="1400" b="1" dirty="0">
                <a:solidFill>
                  <a:srgbClr val="7C8090"/>
                </a:solidFill>
              </a:rPr>
              <a:t>轨道误差惩罚</a:t>
            </a:r>
            <a:r>
              <a:rPr lang="zh-CN" altLang="zh-CN" sz="1400" dirty="0" smtClean="0">
                <a:solidFill>
                  <a:srgbClr val="7C8090"/>
                </a:solidFill>
              </a:rPr>
              <a:t>。</a:t>
            </a:r>
            <a:r>
              <a:rPr lang="zh-CN" altLang="en-US" sz="1400" dirty="0" smtClean="0">
                <a:solidFill>
                  <a:srgbClr val="7C8090"/>
                </a:solidFill>
              </a:rPr>
              <a:t>每个部分都有自己的影响因子</a:t>
            </a:r>
            <a:r>
              <a:rPr lang="en-US" altLang="zh-CN" sz="1400" dirty="0" smtClean="0">
                <a:solidFill>
                  <a:srgbClr val="7C8090"/>
                </a:solidFill>
              </a:rPr>
              <a:t>w</a:t>
            </a:r>
            <a:r>
              <a:rPr lang="zh-CN" altLang="en-US" sz="1400" dirty="0" smtClean="0">
                <a:solidFill>
                  <a:srgbClr val="7C8090"/>
                </a:solidFill>
              </a:rPr>
              <a:t>，函数的基本结构如下式。</a:t>
            </a:r>
            <a:endParaRPr lang="zh-CN" altLang="zh-CN" sz="1400" dirty="0" smtClean="0">
              <a:solidFill>
                <a:srgbClr val="7C8090"/>
              </a:solidFill>
            </a:endParaRPr>
          </a:p>
          <a:p>
            <a:pPr indent="360000" algn="ctr">
              <a:lnSpc>
                <a:spcPct val="150000"/>
              </a:lnSpc>
            </a:pPr>
            <a:r>
              <a:rPr lang="en-US" altLang="zh-CN" sz="1600" dirty="0" smtClean="0">
                <a:solidFill>
                  <a:srgbClr val="7C8090"/>
                </a:solidFill>
              </a:rPr>
              <a:t>y=w1x1 × w2x2 × w3x3 × w4x4</a:t>
            </a:r>
            <a:endParaRPr lang="en-US" altLang="zh-CN" sz="1600" dirty="0">
              <a:solidFill>
                <a:srgbClr val="7C8090"/>
              </a:solidFill>
            </a:endParaRPr>
          </a:p>
        </p:txBody>
      </p:sp>
    </p:spTree>
    <p:extLst>
      <p:ext uri="{BB962C8B-B14F-4D97-AF65-F5344CB8AC3E}">
        <p14:creationId xmlns:p14="http://schemas.microsoft.com/office/powerpoint/2010/main" val="3256297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bwMode="auto">
          <a:xfrm>
            <a:off x="2190611" y="2262806"/>
            <a:ext cx="4801314" cy="707886"/>
          </a:xfrm>
          <a:prstGeom prst="rect">
            <a:avLst/>
          </a:prstGeom>
        </p:spPr>
        <p:txBody>
          <a:bodyPr wrap="none">
            <a:spAutoFit/>
          </a:bodyPr>
          <a:lstStyle/>
          <a:p>
            <a:pPr algn="ctr">
              <a:defRPr/>
            </a:pPr>
            <a:r>
              <a:rPr lang="zh-CN" altLang="en-US" sz="4000" b="1" kern="100" dirty="0">
                <a:solidFill>
                  <a:srgbClr val="8F93A1"/>
                </a:solidFill>
                <a:latin typeface="微软雅黑" panose="020B0503020204020204" pitchFamily="34" charset="-122"/>
                <a:ea typeface="微软雅黑" panose="020B0503020204020204" pitchFamily="34" charset="-122"/>
                <a:cs typeface="Times New Roman" panose="02020603050405020304" pitchFamily="18" charset="0"/>
              </a:rPr>
              <a:t>模型</a:t>
            </a:r>
            <a:r>
              <a:rPr lang="zh-CN" altLang="en-US" sz="4000" b="1" kern="100" dirty="0" smtClean="0">
                <a:solidFill>
                  <a:srgbClr val="8F93A1"/>
                </a:solidFill>
                <a:latin typeface="微软雅黑" panose="020B0503020204020204" pitchFamily="34" charset="-122"/>
                <a:ea typeface="微软雅黑" panose="020B0503020204020204" pitchFamily="34" charset="-122"/>
                <a:cs typeface="Times New Roman" panose="02020603050405020304" pitchFamily="18" charset="0"/>
              </a:rPr>
              <a:t>训练与验证流程</a:t>
            </a:r>
            <a:endParaRPr lang="zh-CN" altLang="en-US" sz="4000" b="1" kern="100" dirty="0">
              <a:solidFill>
                <a:srgbClr val="8F93A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3" name="椭圆 42"/>
          <p:cNvSpPr/>
          <p:nvPr/>
        </p:nvSpPr>
        <p:spPr>
          <a:xfrm>
            <a:off x="3537215" y="476556"/>
            <a:ext cx="1394547" cy="1394547"/>
          </a:xfrm>
          <a:prstGeom prst="ellipse">
            <a:avLst/>
          </a:prstGeom>
          <a:solidFill>
            <a:srgbClr val="FFFEFF"/>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089213" y="1138928"/>
            <a:ext cx="1394547" cy="1394546"/>
          </a:xfrm>
          <a:prstGeom prst="ellipse">
            <a:avLst/>
          </a:prstGeom>
          <a:solidFill>
            <a:schemeClr val="tx1">
              <a:lumMod val="65000"/>
              <a:lumOff val="35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65114" y="744460"/>
            <a:ext cx="1394547" cy="1394546"/>
          </a:xfrm>
          <a:prstGeom prst="ellipse">
            <a:avLst/>
          </a:prstGeom>
          <a:gradFill>
            <a:gsLst>
              <a:gs pos="0">
                <a:srgbClr val="ECECEE"/>
              </a:gs>
              <a:gs pos="100000">
                <a:srgbClr val="E8EAF0"/>
              </a:gs>
            </a:gsLst>
            <a:lin ang="5400000" scaled="1"/>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5"/>
          <p:cNvSpPr>
            <a:spLocks noEditPoints="1"/>
          </p:cNvSpPr>
          <p:nvPr/>
        </p:nvSpPr>
        <p:spPr bwMode="auto">
          <a:xfrm>
            <a:off x="4071435" y="1045520"/>
            <a:ext cx="962676" cy="707097"/>
          </a:xfrm>
          <a:custGeom>
            <a:avLst/>
            <a:gdLst>
              <a:gd name="T0" fmla="*/ 690 w 702"/>
              <a:gd name="T1" fmla="*/ 144 h 517"/>
              <a:gd name="T2" fmla="*/ 358 w 702"/>
              <a:gd name="T3" fmla="*/ 1 h 517"/>
              <a:gd name="T4" fmla="*/ 351 w 702"/>
              <a:gd name="T5" fmla="*/ 0 h 517"/>
              <a:gd name="T6" fmla="*/ 345 w 702"/>
              <a:gd name="T7" fmla="*/ 1 h 517"/>
              <a:gd name="T8" fmla="*/ 12 w 702"/>
              <a:gd name="T9" fmla="*/ 144 h 517"/>
              <a:gd name="T10" fmla="*/ 0 w 702"/>
              <a:gd name="T11" fmla="*/ 164 h 517"/>
              <a:gd name="T12" fmla="*/ 12 w 702"/>
              <a:gd name="T13" fmla="*/ 183 h 517"/>
              <a:gd name="T14" fmla="*/ 345 w 702"/>
              <a:gd name="T15" fmla="*/ 326 h 517"/>
              <a:gd name="T16" fmla="*/ 358 w 702"/>
              <a:gd name="T17" fmla="*/ 326 h 517"/>
              <a:gd name="T18" fmla="*/ 616 w 702"/>
              <a:gd name="T19" fmla="*/ 215 h 517"/>
              <a:gd name="T20" fmla="*/ 616 w 702"/>
              <a:gd name="T21" fmla="*/ 329 h 517"/>
              <a:gd name="T22" fmla="*/ 593 w 702"/>
              <a:gd name="T23" fmla="*/ 370 h 517"/>
              <a:gd name="T24" fmla="*/ 616 w 702"/>
              <a:gd name="T25" fmla="*/ 412 h 517"/>
              <a:gd name="T26" fmla="*/ 616 w 702"/>
              <a:gd name="T27" fmla="*/ 452 h 517"/>
              <a:gd name="T28" fmla="*/ 650 w 702"/>
              <a:gd name="T29" fmla="*/ 452 h 517"/>
              <a:gd name="T30" fmla="*/ 650 w 702"/>
              <a:gd name="T31" fmla="*/ 412 h 517"/>
              <a:gd name="T32" fmla="*/ 674 w 702"/>
              <a:gd name="T33" fmla="*/ 370 h 517"/>
              <a:gd name="T34" fmla="*/ 650 w 702"/>
              <a:gd name="T35" fmla="*/ 329 h 517"/>
              <a:gd name="T36" fmla="*/ 650 w 702"/>
              <a:gd name="T37" fmla="*/ 200 h 517"/>
              <a:gd name="T38" fmla="*/ 690 w 702"/>
              <a:gd name="T39" fmla="*/ 183 h 517"/>
              <a:gd name="T40" fmla="*/ 702 w 702"/>
              <a:gd name="T41" fmla="*/ 164 h 517"/>
              <a:gd name="T42" fmla="*/ 690 w 702"/>
              <a:gd name="T43" fmla="*/ 144 h 517"/>
              <a:gd name="T44" fmla="*/ 351 w 702"/>
              <a:gd name="T45" fmla="*/ 355 h 517"/>
              <a:gd name="T46" fmla="*/ 336 w 702"/>
              <a:gd name="T47" fmla="*/ 352 h 517"/>
              <a:gd name="T48" fmla="*/ 129 w 702"/>
              <a:gd name="T49" fmla="*/ 262 h 517"/>
              <a:gd name="T50" fmla="*/ 129 w 702"/>
              <a:gd name="T51" fmla="*/ 386 h 517"/>
              <a:gd name="T52" fmla="*/ 327 w 702"/>
              <a:gd name="T53" fmla="*/ 517 h 517"/>
              <a:gd name="T54" fmla="*/ 375 w 702"/>
              <a:gd name="T55" fmla="*/ 517 h 517"/>
              <a:gd name="T56" fmla="*/ 574 w 702"/>
              <a:gd name="T57" fmla="*/ 386 h 517"/>
              <a:gd name="T58" fmla="*/ 574 w 702"/>
              <a:gd name="T59" fmla="*/ 262 h 517"/>
              <a:gd name="T60" fmla="*/ 366 w 702"/>
              <a:gd name="T61" fmla="*/ 352 h 517"/>
              <a:gd name="T62" fmla="*/ 351 w 702"/>
              <a:gd name="T63" fmla="*/ 355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2" h="517">
                <a:moveTo>
                  <a:pt x="690" y="144"/>
                </a:moveTo>
                <a:cubicBezTo>
                  <a:pt x="358" y="1"/>
                  <a:pt x="358" y="1"/>
                  <a:pt x="358" y="1"/>
                </a:cubicBezTo>
                <a:cubicBezTo>
                  <a:pt x="356" y="0"/>
                  <a:pt x="353" y="0"/>
                  <a:pt x="351" y="0"/>
                </a:cubicBezTo>
                <a:cubicBezTo>
                  <a:pt x="349" y="0"/>
                  <a:pt x="347" y="0"/>
                  <a:pt x="345" y="1"/>
                </a:cubicBezTo>
                <a:cubicBezTo>
                  <a:pt x="12" y="144"/>
                  <a:pt x="12" y="144"/>
                  <a:pt x="12" y="144"/>
                </a:cubicBezTo>
                <a:cubicBezTo>
                  <a:pt x="5" y="147"/>
                  <a:pt x="0" y="155"/>
                  <a:pt x="0" y="164"/>
                </a:cubicBezTo>
                <a:cubicBezTo>
                  <a:pt x="0" y="172"/>
                  <a:pt x="5" y="180"/>
                  <a:pt x="12" y="183"/>
                </a:cubicBezTo>
                <a:cubicBezTo>
                  <a:pt x="345" y="326"/>
                  <a:pt x="345" y="326"/>
                  <a:pt x="345" y="326"/>
                </a:cubicBezTo>
                <a:cubicBezTo>
                  <a:pt x="349" y="328"/>
                  <a:pt x="354" y="328"/>
                  <a:pt x="358" y="326"/>
                </a:cubicBezTo>
                <a:cubicBezTo>
                  <a:pt x="616" y="215"/>
                  <a:pt x="616" y="215"/>
                  <a:pt x="616" y="215"/>
                </a:cubicBezTo>
                <a:cubicBezTo>
                  <a:pt x="616" y="329"/>
                  <a:pt x="616" y="329"/>
                  <a:pt x="616" y="329"/>
                </a:cubicBezTo>
                <a:cubicBezTo>
                  <a:pt x="602" y="336"/>
                  <a:pt x="593" y="352"/>
                  <a:pt x="593" y="370"/>
                </a:cubicBezTo>
                <a:cubicBezTo>
                  <a:pt x="593" y="389"/>
                  <a:pt x="602" y="405"/>
                  <a:pt x="616" y="412"/>
                </a:cubicBezTo>
                <a:cubicBezTo>
                  <a:pt x="616" y="452"/>
                  <a:pt x="616" y="452"/>
                  <a:pt x="616" y="452"/>
                </a:cubicBezTo>
                <a:cubicBezTo>
                  <a:pt x="650" y="452"/>
                  <a:pt x="650" y="452"/>
                  <a:pt x="650" y="452"/>
                </a:cubicBezTo>
                <a:cubicBezTo>
                  <a:pt x="650" y="412"/>
                  <a:pt x="650" y="412"/>
                  <a:pt x="650" y="412"/>
                </a:cubicBezTo>
                <a:cubicBezTo>
                  <a:pt x="664" y="405"/>
                  <a:pt x="674" y="389"/>
                  <a:pt x="674" y="370"/>
                </a:cubicBezTo>
                <a:cubicBezTo>
                  <a:pt x="674" y="352"/>
                  <a:pt x="664" y="336"/>
                  <a:pt x="650" y="329"/>
                </a:cubicBezTo>
                <a:cubicBezTo>
                  <a:pt x="650" y="200"/>
                  <a:pt x="650" y="200"/>
                  <a:pt x="650" y="200"/>
                </a:cubicBezTo>
                <a:cubicBezTo>
                  <a:pt x="690" y="183"/>
                  <a:pt x="690" y="183"/>
                  <a:pt x="690" y="183"/>
                </a:cubicBezTo>
                <a:cubicBezTo>
                  <a:pt x="697" y="180"/>
                  <a:pt x="702" y="172"/>
                  <a:pt x="702" y="164"/>
                </a:cubicBezTo>
                <a:cubicBezTo>
                  <a:pt x="702" y="155"/>
                  <a:pt x="697" y="147"/>
                  <a:pt x="690" y="144"/>
                </a:cubicBezTo>
                <a:close/>
                <a:moveTo>
                  <a:pt x="351" y="355"/>
                </a:moveTo>
                <a:cubicBezTo>
                  <a:pt x="346" y="355"/>
                  <a:pt x="341" y="354"/>
                  <a:pt x="336" y="352"/>
                </a:cubicBezTo>
                <a:cubicBezTo>
                  <a:pt x="129" y="262"/>
                  <a:pt x="129" y="262"/>
                  <a:pt x="129" y="262"/>
                </a:cubicBezTo>
                <a:cubicBezTo>
                  <a:pt x="129" y="386"/>
                  <a:pt x="129" y="386"/>
                  <a:pt x="129" y="386"/>
                </a:cubicBezTo>
                <a:cubicBezTo>
                  <a:pt x="129" y="487"/>
                  <a:pt x="280" y="517"/>
                  <a:pt x="327" y="517"/>
                </a:cubicBezTo>
                <a:cubicBezTo>
                  <a:pt x="375" y="517"/>
                  <a:pt x="375" y="517"/>
                  <a:pt x="375" y="517"/>
                </a:cubicBezTo>
                <a:cubicBezTo>
                  <a:pt x="410" y="517"/>
                  <a:pt x="574" y="487"/>
                  <a:pt x="574" y="386"/>
                </a:cubicBezTo>
                <a:cubicBezTo>
                  <a:pt x="574" y="262"/>
                  <a:pt x="574" y="262"/>
                  <a:pt x="574" y="262"/>
                </a:cubicBezTo>
                <a:cubicBezTo>
                  <a:pt x="366" y="352"/>
                  <a:pt x="366" y="352"/>
                  <a:pt x="366" y="352"/>
                </a:cubicBezTo>
                <a:cubicBezTo>
                  <a:pt x="361" y="354"/>
                  <a:pt x="356" y="355"/>
                  <a:pt x="351" y="355"/>
                </a:cubicBezTo>
                <a:close/>
              </a:path>
            </a:pathLst>
          </a:custGeom>
          <a:solidFill>
            <a:srgbClr val="8F93A1"/>
          </a:solidFill>
          <a:ln>
            <a:noFill/>
          </a:ln>
        </p:spPr>
        <p:txBody>
          <a:bodyPr vert="horz" wrap="square" lIns="91440" tIns="45720" rIns="91440" bIns="45720" numCol="1" anchor="t" anchorCtr="0" compatLnSpc="1"/>
          <a:lstStyle/>
          <a:p>
            <a:endParaRPr lang="zh-CN" altLang="en-US"/>
          </a:p>
        </p:txBody>
      </p:sp>
      <p:sp>
        <p:nvSpPr>
          <p:cNvPr id="33" name="矩形: 圆角 32"/>
          <p:cNvSpPr/>
          <p:nvPr/>
        </p:nvSpPr>
        <p:spPr>
          <a:xfrm>
            <a:off x="3988504" y="3577476"/>
            <a:ext cx="1152000" cy="251847"/>
          </a:xfrm>
          <a:prstGeom prst="roundRect">
            <a:avLst>
              <a:gd name="adj" fmla="val 50000"/>
            </a:avLst>
          </a:prstGeom>
          <a:solidFill>
            <a:srgbClr val="8F93A1"/>
          </a:solidFill>
          <a:ln>
            <a:noFill/>
          </a:ln>
          <a:effectLst>
            <a:outerShdw blurRad="127000"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1200" dirty="0">
                <a:solidFill>
                  <a:schemeClr val="bg1"/>
                </a:solidFill>
                <a:latin typeface="+mj-lt"/>
              </a:rPr>
              <a:t>PART ONE</a:t>
            </a:r>
            <a:endParaRPr lang="zh-CN" altLang="en-US" sz="1200" dirty="0">
              <a:solidFill>
                <a:schemeClr val="bg1"/>
              </a:solidFill>
              <a:latin typeface="+mj-lt"/>
            </a:endParaRPr>
          </a:p>
        </p:txBody>
      </p:sp>
      <p:grpSp>
        <p:nvGrpSpPr>
          <p:cNvPr id="17" name="组合 16"/>
          <p:cNvGrpSpPr/>
          <p:nvPr/>
        </p:nvGrpSpPr>
        <p:grpSpPr>
          <a:xfrm>
            <a:off x="614363" y="242628"/>
            <a:ext cx="854903" cy="223134"/>
            <a:chOff x="3537215" y="97436"/>
            <a:chExt cx="1889224" cy="493096"/>
          </a:xfrm>
        </p:grpSpPr>
        <p:sp>
          <p:nvSpPr>
            <p:cNvPr id="20" name="矩形: 圆角 19"/>
            <p:cNvSpPr/>
            <p:nvPr/>
          </p:nvSpPr>
          <p:spPr>
            <a:xfrm>
              <a:off x="3537215" y="97436"/>
              <a:ext cx="1889224" cy="493096"/>
            </a:xfrm>
            <a:prstGeom prst="roundRect">
              <a:avLst>
                <a:gd name="adj" fmla="val 50000"/>
              </a:avLst>
            </a:prstGeom>
            <a:solidFill>
              <a:srgbClr val="E7E5ED"/>
            </a:solidFill>
            <a:ln w="1270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sz="2800">
                <a:solidFill>
                  <a:schemeClr val="bg1"/>
                </a:solidFill>
                <a:effectLst>
                  <a:outerShdw blurRad="38100" dist="38100" dir="2700000" algn="tl">
                    <a:srgbClr val="000000">
                      <a:alpha val="43137"/>
                    </a:srgbClr>
                  </a:outerShdw>
                </a:effectLst>
                <a:latin typeface="DIN-BoldItalic" pitchFamily="50" charset="0"/>
              </a:endParaRPr>
            </a:p>
          </p:txBody>
        </p:sp>
        <p:sp>
          <p:nvSpPr>
            <p:cNvPr id="22" name="椭圆 21"/>
            <p:cNvSpPr/>
            <p:nvPr/>
          </p:nvSpPr>
          <p:spPr>
            <a:xfrm>
              <a:off x="3537215" y="106613"/>
              <a:ext cx="474687" cy="474687"/>
            </a:xfrm>
            <a:prstGeom prst="ellipse">
              <a:avLst/>
            </a:prstGeom>
            <a:solidFill>
              <a:srgbClr val="8F93A1"/>
            </a:solidFill>
            <a:ln w="12700">
              <a:noFill/>
            </a:ln>
            <a:effectLst>
              <a:innerShdw blurRad="330200" dist="165100" dir="162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800">
                <a:solidFill>
                  <a:schemeClr val="bg1"/>
                </a:solidFill>
                <a:effectLst>
                  <a:outerShdw blurRad="38100" dist="38100" dir="2700000" algn="tl">
                    <a:srgbClr val="000000">
                      <a:alpha val="43137"/>
                    </a:srgbClr>
                  </a:outerShdw>
                </a:effectLst>
                <a:latin typeface="DIN-BoldItalic" pitchFamily="50" charset="0"/>
              </a:endParaRPr>
            </a:p>
          </p:txBody>
        </p:sp>
      </p:grpSp>
      <p:grpSp>
        <p:nvGrpSpPr>
          <p:cNvPr id="24" name="Group 4"/>
          <p:cNvGrpSpPr>
            <a:grpSpLocks noChangeAspect="1"/>
          </p:cNvGrpSpPr>
          <p:nvPr/>
        </p:nvGrpSpPr>
        <p:grpSpPr bwMode="auto">
          <a:xfrm>
            <a:off x="676948" y="309038"/>
            <a:ext cx="89632" cy="89234"/>
            <a:chOff x="298" y="278"/>
            <a:chExt cx="225" cy="224"/>
          </a:xfrm>
          <a:solidFill>
            <a:schemeClr val="bg1"/>
          </a:solidFill>
        </p:grpSpPr>
        <p:sp>
          <p:nvSpPr>
            <p:cNvPr id="25" name="Oval 5"/>
            <p:cNvSpPr>
              <a:spLocks noChangeArrowheads="1"/>
            </p:cNvSpPr>
            <p:nvPr/>
          </p:nvSpPr>
          <p:spPr bwMode="auto">
            <a:xfrm>
              <a:off x="355" y="336"/>
              <a:ext cx="29" cy="2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6"/>
            <p:cNvSpPr/>
            <p:nvPr/>
          </p:nvSpPr>
          <p:spPr bwMode="auto">
            <a:xfrm>
              <a:off x="298" y="278"/>
              <a:ext cx="225" cy="224"/>
            </a:xfrm>
            <a:custGeom>
              <a:avLst/>
              <a:gdLst>
                <a:gd name="T0" fmla="*/ 693 w 706"/>
                <a:gd name="T1" fmla="*/ 645 h 703"/>
                <a:gd name="T2" fmla="*/ 549 w 706"/>
                <a:gd name="T3" fmla="*/ 501 h 703"/>
                <a:gd name="T4" fmla="*/ 617 w 706"/>
                <a:gd name="T5" fmla="*/ 308 h 703"/>
                <a:gd name="T6" fmla="*/ 527 w 706"/>
                <a:gd name="T7" fmla="*/ 90 h 703"/>
                <a:gd name="T8" fmla="*/ 309 w 706"/>
                <a:gd name="T9" fmla="*/ 0 h 703"/>
                <a:gd name="T10" fmla="*/ 91 w 706"/>
                <a:gd name="T11" fmla="*/ 90 h 703"/>
                <a:gd name="T12" fmla="*/ 0 w 706"/>
                <a:gd name="T13" fmla="*/ 308 h 703"/>
                <a:gd name="T14" fmla="*/ 91 w 706"/>
                <a:gd name="T15" fmla="*/ 526 h 703"/>
                <a:gd name="T16" fmla="*/ 309 w 706"/>
                <a:gd name="T17" fmla="*/ 617 h 703"/>
                <a:gd name="T18" fmla="*/ 390 w 706"/>
                <a:gd name="T19" fmla="*/ 606 h 703"/>
                <a:gd name="T20" fmla="*/ 414 w 706"/>
                <a:gd name="T21" fmla="*/ 564 h 703"/>
                <a:gd name="T22" fmla="*/ 372 w 706"/>
                <a:gd name="T23" fmla="*/ 541 h 703"/>
                <a:gd name="T24" fmla="*/ 138 w 706"/>
                <a:gd name="T25" fmla="*/ 479 h 703"/>
                <a:gd name="T26" fmla="*/ 68 w 706"/>
                <a:gd name="T27" fmla="*/ 308 h 703"/>
                <a:gd name="T28" fmla="*/ 138 w 706"/>
                <a:gd name="T29" fmla="*/ 138 h 703"/>
                <a:gd name="T30" fmla="*/ 479 w 706"/>
                <a:gd name="T31" fmla="*/ 138 h 703"/>
                <a:gd name="T32" fmla="*/ 550 w 706"/>
                <a:gd name="T33" fmla="*/ 308 h 703"/>
                <a:gd name="T34" fmla="*/ 479 w 706"/>
                <a:gd name="T35" fmla="*/ 479 h 703"/>
                <a:gd name="T36" fmla="*/ 479 w 706"/>
                <a:gd name="T37" fmla="*/ 526 h 703"/>
                <a:gd name="T38" fmla="*/ 484 w 706"/>
                <a:gd name="T39" fmla="*/ 531 h 703"/>
                <a:gd name="T40" fmla="*/ 489 w 706"/>
                <a:gd name="T41" fmla="*/ 536 h 703"/>
                <a:gd name="T42" fmla="*/ 646 w 706"/>
                <a:gd name="T43" fmla="*/ 693 h 703"/>
                <a:gd name="T44" fmla="*/ 669 w 706"/>
                <a:gd name="T45" fmla="*/ 703 h 703"/>
                <a:gd name="T46" fmla="*/ 693 w 706"/>
                <a:gd name="T47" fmla="*/ 693 h 703"/>
                <a:gd name="T48" fmla="*/ 693 w 706"/>
                <a:gd name="T49" fmla="*/ 645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06" h="703">
                  <a:moveTo>
                    <a:pt x="693" y="645"/>
                  </a:moveTo>
                  <a:cubicBezTo>
                    <a:pt x="549" y="501"/>
                    <a:pt x="549" y="501"/>
                    <a:pt x="549" y="501"/>
                  </a:cubicBezTo>
                  <a:cubicBezTo>
                    <a:pt x="593" y="447"/>
                    <a:pt x="617" y="379"/>
                    <a:pt x="617" y="308"/>
                  </a:cubicBezTo>
                  <a:cubicBezTo>
                    <a:pt x="617" y="226"/>
                    <a:pt x="585" y="149"/>
                    <a:pt x="527" y="90"/>
                  </a:cubicBezTo>
                  <a:cubicBezTo>
                    <a:pt x="468" y="32"/>
                    <a:pt x="391" y="0"/>
                    <a:pt x="309" y="0"/>
                  </a:cubicBezTo>
                  <a:cubicBezTo>
                    <a:pt x="226" y="0"/>
                    <a:pt x="149" y="32"/>
                    <a:pt x="91" y="90"/>
                  </a:cubicBezTo>
                  <a:cubicBezTo>
                    <a:pt x="32" y="149"/>
                    <a:pt x="0" y="226"/>
                    <a:pt x="0" y="308"/>
                  </a:cubicBezTo>
                  <a:cubicBezTo>
                    <a:pt x="0" y="391"/>
                    <a:pt x="32" y="468"/>
                    <a:pt x="91" y="526"/>
                  </a:cubicBezTo>
                  <a:cubicBezTo>
                    <a:pt x="149" y="585"/>
                    <a:pt x="228" y="617"/>
                    <a:pt x="309" y="617"/>
                  </a:cubicBezTo>
                  <a:cubicBezTo>
                    <a:pt x="336" y="617"/>
                    <a:pt x="363" y="613"/>
                    <a:pt x="390" y="606"/>
                  </a:cubicBezTo>
                  <a:cubicBezTo>
                    <a:pt x="408" y="601"/>
                    <a:pt x="418" y="582"/>
                    <a:pt x="414" y="564"/>
                  </a:cubicBezTo>
                  <a:cubicBezTo>
                    <a:pt x="409" y="547"/>
                    <a:pt x="390" y="536"/>
                    <a:pt x="372" y="541"/>
                  </a:cubicBezTo>
                  <a:cubicBezTo>
                    <a:pt x="289" y="564"/>
                    <a:pt x="199" y="540"/>
                    <a:pt x="138" y="479"/>
                  </a:cubicBezTo>
                  <a:cubicBezTo>
                    <a:pt x="93" y="433"/>
                    <a:pt x="68" y="373"/>
                    <a:pt x="68" y="308"/>
                  </a:cubicBezTo>
                  <a:cubicBezTo>
                    <a:pt x="68" y="244"/>
                    <a:pt x="93" y="184"/>
                    <a:pt x="138" y="138"/>
                  </a:cubicBezTo>
                  <a:cubicBezTo>
                    <a:pt x="232" y="44"/>
                    <a:pt x="385" y="44"/>
                    <a:pt x="479" y="138"/>
                  </a:cubicBezTo>
                  <a:cubicBezTo>
                    <a:pt x="525" y="184"/>
                    <a:pt x="550" y="244"/>
                    <a:pt x="550" y="308"/>
                  </a:cubicBezTo>
                  <a:cubicBezTo>
                    <a:pt x="550" y="373"/>
                    <a:pt x="525" y="433"/>
                    <a:pt x="479" y="479"/>
                  </a:cubicBezTo>
                  <a:cubicBezTo>
                    <a:pt x="466" y="492"/>
                    <a:pt x="466" y="513"/>
                    <a:pt x="479" y="526"/>
                  </a:cubicBezTo>
                  <a:cubicBezTo>
                    <a:pt x="481" y="528"/>
                    <a:pt x="483" y="529"/>
                    <a:pt x="484" y="531"/>
                  </a:cubicBezTo>
                  <a:cubicBezTo>
                    <a:pt x="486" y="533"/>
                    <a:pt x="487" y="534"/>
                    <a:pt x="489" y="536"/>
                  </a:cubicBezTo>
                  <a:cubicBezTo>
                    <a:pt x="646" y="693"/>
                    <a:pt x="646" y="693"/>
                    <a:pt x="646" y="693"/>
                  </a:cubicBezTo>
                  <a:cubicBezTo>
                    <a:pt x="652" y="699"/>
                    <a:pt x="661" y="703"/>
                    <a:pt x="669" y="703"/>
                  </a:cubicBezTo>
                  <a:cubicBezTo>
                    <a:pt x="678" y="703"/>
                    <a:pt x="687" y="699"/>
                    <a:pt x="693" y="693"/>
                  </a:cubicBezTo>
                  <a:cubicBezTo>
                    <a:pt x="706" y="680"/>
                    <a:pt x="706" y="658"/>
                    <a:pt x="693" y="6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2" name="矩形 31"/>
          <p:cNvSpPr/>
          <p:nvPr/>
        </p:nvSpPr>
        <p:spPr bwMode="auto">
          <a:xfrm>
            <a:off x="4417060" y="4609486"/>
            <a:ext cx="309880" cy="252730"/>
          </a:xfrm>
          <a:prstGeom prst="rect">
            <a:avLst/>
          </a:prstGeom>
        </p:spPr>
        <p:txBody>
          <a:bodyPr wrap="none">
            <a:spAutoFit/>
          </a:bodyPr>
          <a:lstStyle/>
          <a:p>
            <a:pPr algn="ctr">
              <a:defRPr/>
            </a:pPr>
            <a:endParaRPr lang="zh-CN" altLang="en-US" sz="1050" kern="100">
              <a:solidFill>
                <a:srgbClr val="8F93A1"/>
              </a:solidFill>
              <a:latin typeface="+mj-ea"/>
              <a:ea typeface="+mj-ea"/>
              <a:cs typeface="Times New Roman" panose="02020603050405020304" pitchFamily="18" charset="0"/>
            </a:endParaRPr>
          </a:p>
        </p:txBody>
      </p:sp>
    </p:spTree>
    <p:extLst>
      <p:ext uri="{BB962C8B-B14F-4D97-AF65-F5344CB8AC3E}">
        <p14:creationId xmlns:p14="http://schemas.microsoft.com/office/powerpoint/2010/main" val="26009907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6"/>
          <p:cNvSpPr txBox="1">
            <a:spLocks noChangeArrowheads="1"/>
          </p:cNvSpPr>
          <p:nvPr/>
        </p:nvSpPr>
        <p:spPr bwMode="auto">
          <a:xfrm>
            <a:off x="171243" y="140353"/>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dirty="0" smtClean="0">
                <a:solidFill>
                  <a:srgbClr val="7C8090"/>
                </a:solidFill>
                <a:latin typeface="+mj-ea"/>
                <a:ea typeface="+mj-ea"/>
              </a:rPr>
              <a:t>训练</a:t>
            </a:r>
            <a:r>
              <a:rPr lang="zh-CN" altLang="en-US" sz="2000" dirty="0">
                <a:solidFill>
                  <a:srgbClr val="7C8090"/>
                </a:solidFill>
                <a:latin typeface="+mj-ea"/>
                <a:ea typeface="+mj-ea"/>
              </a:rPr>
              <a:t>模块流程</a:t>
            </a:r>
          </a:p>
        </p:txBody>
      </p:sp>
      <p:pic>
        <p:nvPicPr>
          <p:cNvPr id="8" name="图片 7" descr="I:\搜狗浏览器下载\训练流程 (1).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0863" y="26054"/>
            <a:ext cx="4762396" cy="5117446"/>
          </a:xfrm>
          <a:prstGeom prst="rect">
            <a:avLst/>
          </a:prstGeom>
          <a:noFill/>
          <a:ln>
            <a:noFill/>
          </a:ln>
        </p:spPr>
      </p:pic>
    </p:spTree>
    <p:extLst>
      <p:ext uri="{BB962C8B-B14F-4D97-AF65-F5344CB8AC3E}">
        <p14:creationId xmlns:p14="http://schemas.microsoft.com/office/powerpoint/2010/main" val="22074015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6"/>
          <p:cNvSpPr txBox="1">
            <a:spLocks noChangeArrowheads="1"/>
          </p:cNvSpPr>
          <p:nvPr/>
        </p:nvSpPr>
        <p:spPr bwMode="auto">
          <a:xfrm>
            <a:off x="171243" y="140353"/>
            <a:ext cx="22365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dirty="0" smtClean="0">
                <a:solidFill>
                  <a:srgbClr val="7C8090"/>
                </a:solidFill>
                <a:latin typeface="+mj-ea"/>
                <a:ea typeface="+mj-ea"/>
              </a:rPr>
              <a:t>驾驶测试模块流程</a:t>
            </a:r>
            <a:endParaRPr lang="zh-CN" altLang="en-US" sz="2000" dirty="0">
              <a:solidFill>
                <a:srgbClr val="7C8090"/>
              </a:solidFill>
              <a:latin typeface="+mj-ea"/>
              <a:ea typeface="+mj-ea"/>
            </a:endParaRPr>
          </a:p>
        </p:txBody>
      </p:sp>
      <p:pic>
        <p:nvPicPr>
          <p:cNvPr id="5" name="图片 4" descr="I:\搜狗浏览器下载\测试流程.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73162" y="0"/>
            <a:ext cx="1737874" cy="5007489"/>
          </a:xfrm>
          <a:prstGeom prst="rect">
            <a:avLst/>
          </a:prstGeom>
          <a:noFill/>
          <a:ln>
            <a:noFill/>
          </a:ln>
        </p:spPr>
      </p:pic>
    </p:spTree>
    <p:extLst>
      <p:ext uri="{BB962C8B-B14F-4D97-AF65-F5344CB8AC3E}">
        <p14:creationId xmlns:p14="http://schemas.microsoft.com/office/powerpoint/2010/main" val="22306373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bwMode="auto">
          <a:xfrm>
            <a:off x="3473013" y="2262806"/>
            <a:ext cx="2236511" cy="707886"/>
          </a:xfrm>
          <a:prstGeom prst="rect">
            <a:avLst/>
          </a:prstGeom>
        </p:spPr>
        <p:txBody>
          <a:bodyPr wrap="none">
            <a:spAutoFit/>
          </a:bodyPr>
          <a:lstStyle/>
          <a:p>
            <a:pPr algn="ctr">
              <a:defRPr/>
            </a:pPr>
            <a:r>
              <a:rPr lang="zh-CN" altLang="en-US" sz="4000" b="1" kern="100" dirty="0" smtClean="0">
                <a:solidFill>
                  <a:srgbClr val="8F93A1"/>
                </a:solidFill>
                <a:latin typeface="微软雅黑" panose="020B0503020204020204" pitchFamily="34" charset="-122"/>
                <a:ea typeface="微软雅黑" panose="020B0503020204020204" pitchFamily="34" charset="-122"/>
                <a:cs typeface="Times New Roman" panose="02020603050405020304" pitchFamily="18" charset="0"/>
              </a:rPr>
              <a:t>算法介绍</a:t>
            </a:r>
            <a:endParaRPr lang="zh-CN" altLang="en-US" sz="4000" b="1" kern="100" dirty="0">
              <a:solidFill>
                <a:srgbClr val="8F93A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3" name="椭圆 42"/>
          <p:cNvSpPr/>
          <p:nvPr/>
        </p:nvSpPr>
        <p:spPr>
          <a:xfrm>
            <a:off x="3537215" y="476556"/>
            <a:ext cx="1394547" cy="1394547"/>
          </a:xfrm>
          <a:prstGeom prst="ellipse">
            <a:avLst/>
          </a:prstGeom>
          <a:solidFill>
            <a:srgbClr val="FFFEFF"/>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089213" y="1138928"/>
            <a:ext cx="1394547" cy="1394546"/>
          </a:xfrm>
          <a:prstGeom prst="ellipse">
            <a:avLst/>
          </a:prstGeom>
          <a:solidFill>
            <a:schemeClr val="tx1">
              <a:lumMod val="65000"/>
              <a:lumOff val="35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65114" y="744460"/>
            <a:ext cx="1394547" cy="1394546"/>
          </a:xfrm>
          <a:prstGeom prst="ellipse">
            <a:avLst/>
          </a:prstGeom>
          <a:gradFill>
            <a:gsLst>
              <a:gs pos="0">
                <a:srgbClr val="ECECEE"/>
              </a:gs>
              <a:gs pos="100000">
                <a:srgbClr val="E8EAF0"/>
              </a:gs>
            </a:gsLst>
            <a:lin ang="5400000" scaled="1"/>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5"/>
          <p:cNvSpPr>
            <a:spLocks noEditPoints="1"/>
          </p:cNvSpPr>
          <p:nvPr/>
        </p:nvSpPr>
        <p:spPr bwMode="auto">
          <a:xfrm>
            <a:off x="4071435" y="1045520"/>
            <a:ext cx="962676" cy="707097"/>
          </a:xfrm>
          <a:custGeom>
            <a:avLst/>
            <a:gdLst>
              <a:gd name="T0" fmla="*/ 690 w 702"/>
              <a:gd name="T1" fmla="*/ 144 h 517"/>
              <a:gd name="T2" fmla="*/ 358 w 702"/>
              <a:gd name="T3" fmla="*/ 1 h 517"/>
              <a:gd name="T4" fmla="*/ 351 w 702"/>
              <a:gd name="T5" fmla="*/ 0 h 517"/>
              <a:gd name="T6" fmla="*/ 345 w 702"/>
              <a:gd name="T7" fmla="*/ 1 h 517"/>
              <a:gd name="T8" fmla="*/ 12 w 702"/>
              <a:gd name="T9" fmla="*/ 144 h 517"/>
              <a:gd name="T10" fmla="*/ 0 w 702"/>
              <a:gd name="T11" fmla="*/ 164 h 517"/>
              <a:gd name="T12" fmla="*/ 12 w 702"/>
              <a:gd name="T13" fmla="*/ 183 h 517"/>
              <a:gd name="T14" fmla="*/ 345 w 702"/>
              <a:gd name="T15" fmla="*/ 326 h 517"/>
              <a:gd name="T16" fmla="*/ 358 w 702"/>
              <a:gd name="T17" fmla="*/ 326 h 517"/>
              <a:gd name="T18" fmla="*/ 616 w 702"/>
              <a:gd name="T19" fmla="*/ 215 h 517"/>
              <a:gd name="T20" fmla="*/ 616 w 702"/>
              <a:gd name="T21" fmla="*/ 329 h 517"/>
              <a:gd name="T22" fmla="*/ 593 w 702"/>
              <a:gd name="T23" fmla="*/ 370 h 517"/>
              <a:gd name="T24" fmla="*/ 616 w 702"/>
              <a:gd name="T25" fmla="*/ 412 h 517"/>
              <a:gd name="T26" fmla="*/ 616 w 702"/>
              <a:gd name="T27" fmla="*/ 452 h 517"/>
              <a:gd name="T28" fmla="*/ 650 w 702"/>
              <a:gd name="T29" fmla="*/ 452 h 517"/>
              <a:gd name="T30" fmla="*/ 650 w 702"/>
              <a:gd name="T31" fmla="*/ 412 h 517"/>
              <a:gd name="T32" fmla="*/ 674 w 702"/>
              <a:gd name="T33" fmla="*/ 370 h 517"/>
              <a:gd name="T34" fmla="*/ 650 w 702"/>
              <a:gd name="T35" fmla="*/ 329 h 517"/>
              <a:gd name="T36" fmla="*/ 650 w 702"/>
              <a:gd name="T37" fmla="*/ 200 h 517"/>
              <a:gd name="T38" fmla="*/ 690 w 702"/>
              <a:gd name="T39" fmla="*/ 183 h 517"/>
              <a:gd name="T40" fmla="*/ 702 w 702"/>
              <a:gd name="T41" fmla="*/ 164 h 517"/>
              <a:gd name="T42" fmla="*/ 690 w 702"/>
              <a:gd name="T43" fmla="*/ 144 h 517"/>
              <a:gd name="T44" fmla="*/ 351 w 702"/>
              <a:gd name="T45" fmla="*/ 355 h 517"/>
              <a:gd name="T46" fmla="*/ 336 w 702"/>
              <a:gd name="T47" fmla="*/ 352 h 517"/>
              <a:gd name="T48" fmla="*/ 129 w 702"/>
              <a:gd name="T49" fmla="*/ 262 h 517"/>
              <a:gd name="T50" fmla="*/ 129 w 702"/>
              <a:gd name="T51" fmla="*/ 386 h 517"/>
              <a:gd name="T52" fmla="*/ 327 w 702"/>
              <a:gd name="T53" fmla="*/ 517 h 517"/>
              <a:gd name="T54" fmla="*/ 375 w 702"/>
              <a:gd name="T55" fmla="*/ 517 h 517"/>
              <a:gd name="T56" fmla="*/ 574 w 702"/>
              <a:gd name="T57" fmla="*/ 386 h 517"/>
              <a:gd name="T58" fmla="*/ 574 w 702"/>
              <a:gd name="T59" fmla="*/ 262 h 517"/>
              <a:gd name="T60" fmla="*/ 366 w 702"/>
              <a:gd name="T61" fmla="*/ 352 h 517"/>
              <a:gd name="T62" fmla="*/ 351 w 702"/>
              <a:gd name="T63" fmla="*/ 355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2" h="517">
                <a:moveTo>
                  <a:pt x="690" y="144"/>
                </a:moveTo>
                <a:cubicBezTo>
                  <a:pt x="358" y="1"/>
                  <a:pt x="358" y="1"/>
                  <a:pt x="358" y="1"/>
                </a:cubicBezTo>
                <a:cubicBezTo>
                  <a:pt x="356" y="0"/>
                  <a:pt x="353" y="0"/>
                  <a:pt x="351" y="0"/>
                </a:cubicBezTo>
                <a:cubicBezTo>
                  <a:pt x="349" y="0"/>
                  <a:pt x="347" y="0"/>
                  <a:pt x="345" y="1"/>
                </a:cubicBezTo>
                <a:cubicBezTo>
                  <a:pt x="12" y="144"/>
                  <a:pt x="12" y="144"/>
                  <a:pt x="12" y="144"/>
                </a:cubicBezTo>
                <a:cubicBezTo>
                  <a:pt x="5" y="147"/>
                  <a:pt x="0" y="155"/>
                  <a:pt x="0" y="164"/>
                </a:cubicBezTo>
                <a:cubicBezTo>
                  <a:pt x="0" y="172"/>
                  <a:pt x="5" y="180"/>
                  <a:pt x="12" y="183"/>
                </a:cubicBezTo>
                <a:cubicBezTo>
                  <a:pt x="345" y="326"/>
                  <a:pt x="345" y="326"/>
                  <a:pt x="345" y="326"/>
                </a:cubicBezTo>
                <a:cubicBezTo>
                  <a:pt x="349" y="328"/>
                  <a:pt x="354" y="328"/>
                  <a:pt x="358" y="326"/>
                </a:cubicBezTo>
                <a:cubicBezTo>
                  <a:pt x="616" y="215"/>
                  <a:pt x="616" y="215"/>
                  <a:pt x="616" y="215"/>
                </a:cubicBezTo>
                <a:cubicBezTo>
                  <a:pt x="616" y="329"/>
                  <a:pt x="616" y="329"/>
                  <a:pt x="616" y="329"/>
                </a:cubicBezTo>
                <a:cubicBezTo>
                  <a:pt x="602" y="336"/>
                  <a:pt x="593" y="352"/>
                  <a:pt x="593" y="370"/>
                </a:cubicBezTo>
                <a:cubicBezTo>
                  <a:pt x="593" y="389"/>
                  <a:pt x="602" y="405"/>
                  <a:pt x="616" y="412"/>
                </a:cubicBezTo>
                <a:cubicBezTo>
                  <a:pt x="616" y="452"/>
                  <a:pt x="616" y="452"/>
                  <a:pt x="616" y="452"/>
                </a:cubicBezTo>
                <a:cubicBezTo>
                  <a:pt x="650" y="452"/>
                  <a:pt x="650" y="452"/>
                  <a:pt x="650" y="452"/>
                </a:cubicBezTo>
                <a:cubicBezTo>
                  <a:pt x="650" y="412"/>
                  <a:pt x="650" y="412"/>
                  <a:pt x="650" y="412"/>
                </a:cubicBezTo>
                <a:cubicBezTo>
                  <a:pt x="664" y="405"/>
                  <a:pt x="674" y="389"/>
                  <a:pt x="674" y="370"/>
                </a:cubicBezTo>
                <a:cubicBezTo>
                  <a:pt x="674" y="352"/>
                  <a:pt x="664" y="336"/>
                  <a:pt x="650" y="329"/>
                </a:cubicBezTo>
                <a:cubicBezTo>
                  <a:pt x="650" y="200"/>
                  <a:pt x="650" y="200"/>
                  <a:pt x="650" y="200"/>
                </a:cubicBezTo>
                <a:cubicBezTo>
                  <a:pt x="690" y="183"/>
                  <a:pt x="690" y="183"/>
                  <a:pt x="690" y="183"/>
                </a:cubicBezTo>
                <a:cubicBezTo>
                  <a:pt x="697" y="180"/>
                  <a:pt x="702" y="172"/>
                  <a:pt x="702" y="164"/>
                </a:cubicBezTo>
                <a:cubicBezTo>
                  <a:pt x="702" y="155"/>
                  <a:pt x="697" y="147"/>
                  <a:pt x="690" y="144"/>
                </a:cubicBezTo>
                <a:close/>
                <a:moveTo>
                  <a:pt x="351" y="355"/>
                </a:moveTo>
                <a:cubicBezTo>
                  <a:pt x="346" y="355"/>
                  <a:pt x="341" y="354"/>
                  <a:pt x="336" y="352"/>
                </a:cubicBezTo>
                <a:cubicBezTo>
                  <a:pt x="129" y="262"/>
                  <a:pt x="129" y="262"/>
                  <a:pt x="129" y="262"/>
                </a:cubicBezTo>
                <a:cubicBezTo>
                  <a:pt x="129" y="386"/>
                  <a:pt x="129" y="386"/>
                  <a:pt x="129" y="386"/>
                </a:cubicBezTo>
                <a:cubicBezTo>
                  <a:pt x="129" y="487"/>
                  <a:pt x="280" y="517"/>
                  <a:pt x="327" y="517"/>
                </a:cubicBezTo>
                <a:cubicBezTo>
                  <a:pt x="375" y="517"/>
                  <a:pt x="375" y="517"/>
                  <a:pt x="375" y="517"/>
                </a:cubicBezTo>
                <a:cubicBezTo>
                  <a:pt x="410" y="517"/>
                  <a:pt x="574" y="487"/>
                  <a:pt x="574" y="386"/>
                </a:cubicBezTo>
                <a:cubicBezTo>
                  <a:pt x="574" y="262"/>
                  <a:pt x="574" y="262"/>
                  <a:pt x="574" y="262"/>
                </a:cubicBezTo>
                <a:cubicBezTo>
                  <a:pt x="366" y="352"/>
                  <a:pt x="366" y="352"/>
                  <a:pt x="366" y="352"/>
                </a:cubicBezTo>
                <a:cubicBezTo>
                  <a:pt x="361" y="354"/>
                  <a:pt x="356" y="355"/>
                  <a:pt x="351" y="355"/>
                </a:cubicBezTo>
                <a:close/>
              </a:path>
            </a:pathLst>
          </a:custGeom>
          <a:solidFill>
            <a:srgbClr val="8F93A1"/>
          </a:solidFill>
          <a:ln>
            <a:noFill/>
          </a:ln>
        </p:spPr>
        <p:txBody>
          <a:bodyPr vert="horz" wrap="square" lIns="91440" tIns="45720" rIns="91440" bIns="45720" numCol="1" anchor="t" anchorCtr="0" compatLnSpc="1"/>
          <a:lstStyle/>
          <a:p>
            <a:endParaRPr lang="zh-CN" altLang="en-US"/>
          </a:p>
        </p:txBody>
      </p:sp>
      <p:sp>
        <p:nvSpPr>
          <p:cNvPr id="33" name="矩形: 圆角 32"/>
          <p:cNvSpPr/>
          <p:nvPr/>
        </p:nvSpPr>
        <p:spPr>
          <a:xfrm>
            <a:off x="3988504" y="3577476"/>
            <a:ext cx="1152000" cy="251847"/>
          </a:xfrm>
          <a:prstGeom prst="roundRect">
            <a:avLst>
              <a:gd name="adj" fmla="val 50000"/>
            </a:avLst>
          </a:prstGeom>
          <a:solidFill>
            <a:srgbClr val="8F93A1"/>
          </a:solidFill>
          <a:ln>
            <a:noFill/>
          </a:ln>
          <a:effectLst>
            <a:outerShdw blurRad="127000"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1200" dirty="0">
                <a:solidFill>
                  <a:schemeClr val="bg1"/>
                </a:solidFill>
                <a:latin typeface="+mj-lt"/>
              </a:rPr>
              <a:t>PART ONE</a:t>
            </a:r>
            <a:endParaRPr lang="zh-CN" altLang="en-US" sz="1200" dirty="0">
              <a:solidFill>
                <a:schemeClr val="bg1"/>
              </a:solidFill>
              <a:latin typeface="+mj-lt"/>
            </a:endParaRPr>
          </a:p>
        </p:txBody>
      </p:sp>
      <p:grpSp>
        <p:nvGrpSpPr>
          <p:cNvPr id="17" name="组合 16"/>
          <p:cNvGrpSpPr/>
          <p:nvPr/>
        </p:nvGrpSpPr>
        <p:grpSpPr>
          <a:xfrm>
            <a:off x="614363" y="242628"/>
            <a:ext cx="854903" cy="223134"/>
            <a:chOff x="3537215" y="97436"/>
            <a:chExt cx="1889224" cy="493096"/>
          </a:xfrm>
        </p:grpSpPr>
        <p:sp>
          <p:nvSpPr>
            <p:cNvPr id="20" name="矩形: 圆角 19"/>
            <p:cNvSpPr/>
            <p:nvPr/>
          </p:nvSpPr>
          <p:spPr>
            <a:xfrm>
              <a:off x="3537215" y="97436"/>
              <a:ext cx="1889224" cy="493096"/>
            </a:xfrm>
            <a:prstGeom prst="roundRect">
              <a:avLst>
                <a:gd name="adj" fmla="val 50000"/>
              </a:avLst>
            </a:prstGeom>
            <a:solidFill>
              <a:srgbClr val="E7E5ED"/>
            </a:solidFill>
            <a:ln w="1270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sz="2800">
                <a:solidFill>
                  <a:schemeClr val="bg1"/>
                </a:solidFill>
                <a:effectLst>
                  <a:outerShdw blurRad="38100" dist="38100" dir="2700000" algn="tl">
                    <a:srgbClr val="000000">
                      <a:alpha val="43137"/>
                    </a:srgbClr>
                  </a:outerShdw>
                </a:effectLst>
                <a:latin typeface="DIN-BoldItalic" pitchFamily="50" charset="0"/>
              </a:endParaRPr>
            </a:p>
          </p:txBody>
        </p:sp>
        <p:sp>
          <p:nvSpPr>
            <p:cNvPr id="22" name="椭圆 21"/>
            <p:cNvSpPr/>
            <p:nvPr/>
          </p:nvSpPr>
          <p:spPr>
            <a:xfrm>
              <a:off x="3537215" y="106613"/>
              <a:ext cx="474687" cy="474687"/>
            </a:xfrm>
            <a:prstGeom prst="ellipse">
              <a:avLst/>
            </a:prstGeom>
            <a:solidFill>
              <a:srgbClr val="8F93A1"/>
            </a:solidFill>
            <a:ln w="12700">
              <a:noFill/>
            </a:ln>
            <a:effectLst>
              <a:innerShdw blurRad="330200" dist="165100" dir="162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800">
                <a:solidFill>
                  <a:schemeClr val="bg1"/>
                </a:solidFill>
                <a:effectLst>
                  <a:outerShdw blurRad="38100" dist="38100" dir="2700000" algn="tl">
                    <a:srgbClr val="000000">
                      <a:alpha val="43137"/>
                    </a:srgbClr>
                  </a:outerShdw>
                </a:effectLst>
                <a:latin typeface="DIN-BoldItalic" pitchFamily="50" charset="0"/>
              </a:endParaRPr>
            </a:p>
          </p:txBody>
        </p:sp>
      </p:grpSp>
      <p:grpSp>
        <p:nvGrpSpPr>
          <p:cNvPr id="24" name="Group 4"/>
          <p:cNvGrpSpPr>
            <a:grpSpLocks noChangeAspect="1"/>
          </p:cNvGrpSpPr>
          <p:nvPr/>
        </p:nvGrpSpPr>
        <p:grpSpPr bwMode="auto">
          <a:xfrm>
            <a:off x="676948" y="309038"/>
            <a:ext cx="89632" cy="89234"/>
            <a:chOff x="298" y="278"/>
            <a:chExt cx="225" cy="224"/>
          </a:xfrm>
          <a:solidFill>
            <a:schemeClr val="bg1"/>
          </a:solidFill>
        </p:grpSpPr>
        <p:sp>
          <p:nvSpPr>
            <p:cNvPr id="25" name="Oval 5"/>
            <p:cNvSpPr>
              <a:spLocks noChangeArrowheads="1"/>
            </p:cNvSpPr>
            <p:nvPr/>
          </p:nvSpPr>
          <p:spPr bwMode="auto">
            <a:xfrm>
              <a:off x="355" y="336"/>
              <a:ext cx="29" cy="2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6"/>
            <p:cNvSpPr/>
            <p:nvPr/>
          </p:nvSpPr>
          <p:spPr bwMode="auto">
            <a:xfrm>
              <a:off x="298" y="278"/>
              <a:ext cx="225" cy="224"/>
            </a:xfrm>
            <a:custGeom>
              <a:avLst/>
              <a:gdLst>
                <a:gd name="T0" fmla="*/ 693 w 706"/>
                <a:gd name="T1" fmla="*/ 645 h 703"/>
                <a:gd name="T2" fmla="*/ 549 w 706"/>
                <a:gd name="T3" fmla="*/ 501 h 703"/>
                <a:gd name="T4" fmla="*/ 617 w 706"/>
                <a:gd name="T5" fmla="*/ 308 h 703"/>
                <a:gd name="T6" fmla="*/ 527 w 706"/>
                <a:gd name="T7" fmla="*/ 90 h 703"/>
                <a:gd name="T8" fmla="*/ 309 w 706"/>
                <a:gd name="T9" fmla="*/ 0 h 703"/>
                <a:gd name="T10" fmla="*/ 91 w 706"/>
                <a:gd name="T11" fmla="*/ 90 h 703"/>
                <a:gd name="T12" fmla="*/ 0 w 706"/>
                <a:gd name="T13" fmla="*/ 308 h 703"/>
                <a:gd name="T14" fmla="*/ 91 w 706"/>
                <a:gd name="T15" fmla="*/ 526 h 703"/>
                <a:gd name="T16" fmla="*/ 309 w 706"/>
                <a:gd name="T17" fmla="*/ 617 h 703"/>
                <a:gd name="T18" fmla="*/ 390 w 706"/>
                <a:gd name="T19" fmla="*/ 606 h 703"/>
                <a:gd name="T20" fmla="*/ 414 w 706"/>
                <a:gd name="T21" fmla="*/ 564 h 703"/>
                <a:gd name="T22" fmla="*/ 372 w 706"/>
                <a:gd name="T23" fmla="*/ 541 h 703"/>
                <a:gd name="T24" fmla="*/ 138 w 706"/>
                <a:gd name="T25" fmla="*/ 479 h 703"/>
                <a:gd name="T26" fmla="*/ 68 w 706"/>
                <a:gd name="T27" fmla="*/ 308 h 703"/>
                <a:gd name="T28" fmla="*/ 138 w 706"/>
                <a:gd name="T29" fmla="*/ 138 h 703"/>
                <a:gd name="T30" fmla="*/ 479 w 706"/>
                <a:gd name="T31" fmla="*/ 138 h 703"/>
                <a:gd name="T32" fmla="*/ 550 w 706"/>
                <a:gd name="T33" fmla="*/ 308 h 703"/>
                <a:gd name="T34" fmla="*/ 479 w 706"/>
                <a:gd name="T35" fmla="*/ 479 h 703"/>
                <a:gd name="T36" fmla="*/ 479 w 706"/>
                <a:gd name="T37" fmla="*/ 526 h 703"/>
                <a:gd name="T38" fmla="*/ 484 w 706"/>
                <a:gd name="T39" fmla="*/ 531 h 703"/>
                <a:gd name="T40" fmla="*/ 489 w 706"/>
                <a:gd name="T41" fmla="*/ 536 h 703"/>
                <a:gd name="T42" fmla="*/ 646 w 706"/>
                <a:gd name="T43" fmla="*/ 693 h 703"/>
                <a:gd name="T44" fmla="*/ 669 w 706"/>
                <a:gd name="T45" fmla="*/ 703 h 703"/>
                <a:gd name="T46" fmla="*/ 693 w 706"/>
                <a:gd name="T47" fmla="*/ 693 h 703"/>
                <a:gd name="T48" fmla="*/ 693 w 706"/>
                <a:gd name="T49" fmla="*/ 645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06" h="703">
                  <a:moveTo>
                    <a:pt x="693" y="645"/>
                  </a:moveTo>
                  <a:cubicBezTo>
                    <a:pt x="549" y="501"/>
                    <a:pt x="549" y="501"/>
                    <a:pt x="549" y="501"/>
                  </a:cubicBezTo>
                  <a:cubicBezTo>
                    <a:pt x="593" y="447"/>
                    <a:pt x="617" y="379"/>
                    <a:pt x="617" y="308"/>
                  </a:cubicBezTo>
                  <a:cubicBezTo>
                    <a:pt x="617" y="226"/>
                    <a:pt x="585" y="149"/>
                    <a:pt x="527" y="90"/>
                  </a:cubicBezTo>
                  <a:cubicBezTo>
                    <a:pt x="468" y="32"/>
                    <a:pt x="391" y="0"/>
                    <a:pt x="309" y="0"/>
                  </a:cubicBezTo>
                  <a:cubicBezTo>
                    <a:pt x="226" y="0"/>
                    <a:pt x="149" y="32"/>
                    <a:pt x="91" y="90"/>
                  </a:cubicBezTo>
                  <a:cubicBezTo>
                    <a:pt x="32" y="149"/>
                    <a:pt x="0" y="226"/>
                    <a:pt x="0" y="308"/>
                  </a:cubicBezTo>
                  <a:cubicBezTo>
                    <a:pt x="0" y="391"/>
                    <a:pt x="32" y="468"/>
                    <a:pt x="91" y="526"/>
                  </a:cubicBezTo>
                  <a:cubicBezTo>
                    <a:pt x="149" y="585"/>
                    <a:pt x="228" y="617"/>
                    <a:pt x="309" y="617"/>
                  </a:cubicBezTo>
                  <a:cubicBezTo>
                    <a:pt x="336" y="617"/>
                    <a:pt x="363" y="613"/>
                    <a:pt x="390" y="606"/>
                  </a:cubicBezTo>
                  <a:cubicBezTo>
                    <a:pt x="408" y="601"/>
                    <a:pt x="418" y="582"/>
                    <a:pt x="414" y="564"/>
                  </a:cubicBezTo>
                  <a:cubicBezTo>
                    <a:pt x="409" y="547"/>
                    <a:pt x="390" y="536"/>
                    <a:pt x="372" y="541"/>
                  </a:cubicBezTo>
                  <a:cubicBezTo>
                    <a:pt x="289" y="564"/>
                    <a:pt x="199" y="540"/>
                    <a:pt x="138" y="479"/>
                  </a:cubicBezTo>
                  <a:cubicBezTo>
                    <a:pt x="93" y="433"/>
                    <a:pt x="68" y="373"/>
                    <a:pt x="68" y="308"/>
                  </a:cubicBezTo>
                  <a:cubicBezTo>
                    <a:pt x="68" y="244"/>
                    <a:pt x="93" y="184"/>
                    <a:pt x="138" y="138"/>
                  </a:cubicBezTo>
                  <a:cubicBezTo>
                    <a:pt x="232" y="44"/>
                    <a:pt x="385" y="44"/>
                    <a:pt x="479" y="138"/>
                  </a:cubicBezTo>
                  <a:cubicBezTo>
                    <a:pt x="525" y="184"/>
                    <a:pt x="550" y="244"/>
                    <a:pt x="550" y="308"/>
                  </a:cubicBezTo>
                  <a:cubicBezTo>
                    <a:pt x="550" y="373"/>
                    <a:pt x="525" y="433"/>
                    <a:pt x="479" y="479"/>
                  </a:cubicBezTo>
                  <a:cubicBezTo>
                    <a:pt x="466" y="492"/>
                    <a:pt x="466" y="513"/>
                    <a:pt x="479" y="526"/>
                  </a:cubicBezTo>
                  <a:cubicBezTo>
                    <a:pt x="481" y="528"/>
                    <a:pt x="483" y="529"/>
                    <a:pt x="484" y="531"/>
                  </a:cubicBezTo>
                  <a:cubicBezTo>
                    <a:pt x="486" y="533"/>
                    <a:pt x="487" y="534"/>
                    <a:pt x="489" y="536"/>
                  </a:cubicBezTo>
                  <a:cubicBezTo>
                    <a:pt x="646" y="693"/>
                    <a:pt x="646" y="693"/>
                    <a:pt x="646" y="693"/>
                  </a:cubicBezTo>
                  <a:cubicBezTo>
                    <a:pt x="652" y="699"/>
                    <a:pt x="661" y="703"/>
                    <a:pt x="669" y="703"/>
                  </a:cubicBezTo>
                  <a:cubicBezTo>
                    <a:pt x="678" y="703"/>
                    <a:pt x="687" y="699"/>
                    <a:pt x="693" y="693"/>
                  </a:cubicBezTo>
                  <a:cubicBezTo>
                    <a:pt x="706" y="680"/>
                    <a:pt x="706" y="658"/>
                    <a:pt x="693" y="6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2" name="矩形 31"/>
          <p:cNvSpPr/>
          <p:nvPr/>
        </p:nvSpPr>
        <p:spPr bwMode="auto">
          <a:xfrm>
            <a:off x="4417060" y="4609486"/>
            <a:ext cx="309880" cy="252730"/>
          </a:xfrm>
          <a:prstGeom prst="rect">
            <a:avLst/>
          </a:prstGeom>
        </p:spPr>
        <p:txBody>
          <a:bodyPr wrap="none">
            <a:spAutoFit/>
          </a:bodyPr>
          <a:lstStyle/>
          <a:p>
            <a:pPr algn="ctr">
              <a:defRPr/>
            </a:pPr>
            <a:endParaRPr lang="zh-CN" altLang="en-US" sz="1050" kern="100">
              <a:solidFill>
                <a:srgbClr val="8F93A1"/>
              </a:solidFill>
              <a:latin typeface="+mj-ea"/>
              <a:ea typeface="+mj-ea"/>
              <a:cs typeface="Times New Roman" panose="02020603050405020304" pitchFamily="18" charset="0"/>
            </a:endParaRPr>
          </a:p>
        </p:txBody>
      </p:sp>
    </p:spTree>
    <p:extLst>
      <p:ext uri="{BB962C8B-B14F-4D97-AF65-F5344CB8AC3E}">
        <p14:creationId xmlns:p14="http://schemas.microsoft.com/office/powerpoint/2010/main" val="32041365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6"/>
          <p:cNvSpPr txBox="1">
            <a:spLocks noChangeArrowheads="1"/>
          </p:cNvSpPr>
          <p:nvPr/>
        </p:nvSpPr>
        <p:spPr bwMode="auto">
          <a:xfrm>
            <a:off x="171243" y="140353"/>
            <a:ext cx="68800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2000" dirty="0" smtClean="0">
                <a:solidFill>
                  <a:srgbClr val="7C8090"/>
                </a:solidFill>
                <a:latin typeface="+mj-ea"/>
                <a:ea typeface="+mj-ea"/>
              </a:rPr>
              <a:t>A3C</a:t>
            </a:r>
            <a:endParaRPr lang="zh-CN" altLang="en-US" sz="2000" dirty="0">
              <a:solidFill>
                <a:srgbClr val="7C8090"/>
              </a:solidFill>
              <a:latin typeface="+mj-ea"/>
              <a:ea typeface="+mj-ea"/>
            </a:endParaRPr>
          </a:p>
        </p:txBody>
      </p:sp>
      <p:sp>
        <p:nvSpPr>
          <p:cNvPr id="36" name="矩形 35"/>
          <p:cNvSpPr/>
          <p:nvPr/>
        </p:nvSpPr>
        <p:spPr bwMode="auto">
          <a:xfrm>
            <a:off x="923718" y="1004809"/>
            <a:ext cx="6913880" cy="461665"/>
          </a:xfrm>
          <a:prstGeom prst="rect">
            <a:avLst/>
          </a:prstGeom>
          <a:noFill/>
        </p:spPr>
        <p:txBody>
          <a:bodyPr wrap="none">
            <a:spAutoFit/>
          </a:bodyPr>
          <a:lstStyle/>
          <a:p>
            <a:pPr algn="ctr">
              <a:defRPr/>
            </a:pPr>
            <a:r>
              <a:rPr lang="en-US" altLang="zh-CN" sz="2400" kern="100" dirty="0" smtClean="0">
                <a:solidFill>
                  <a:srgbClr val="7C8090"/>
                </a:solidFill>
                <a:latin typeface="微软雅黑" panose="020B0503020204020204" pitchFamily="34" charset="-122"/>
                <a:ea typeface="微软雅黑" panose="020B0503020204020204" pitchFamily="34" charset="-122"/>
                <a:cs typeface="Times New Roman" panose="02020603050405020304" pitchFamily="18" charset="0"/>
              </a:rPr>
              <a:t>Asynchronous </a:t>
            </a:r>
            <a:r>
              <a:rPr lang="en-US" altLang="zh-CN" sz="2400" kern="100" dirty="0">
                <a:solidFill>
                  <a:srgbClr val="7C8090"/>
                </a:solidFill>
                <a:latin typeface="微软雅黑" panose="020B0503020204020204" pitchFamily="34" charset="-122"/>
                <a:ea typeface="微软雅黑" panose="020B0503020204020204" pitchFamily="34" charset="-122"/>
                <a:cs typeface="Times New Roman" panose="02020603050405020304" pitchFamily="18" charset="0"/>
              </a:rPr>
              <a:t>Advantage </a:t>
            </a:r>
            <a:r>
              <a:rPr lang="en-US" altLang="zh-CN" sz="2400" kern="100" dirty="0" smtClean="0">
                <a:solidFill>
                  <a:srgbClr val="7C8090"/>
                </a:solidFill>
                <a:latin typeface="微软雅黑" panose="020B0503020204020204" pitchFamily="34" charset="-122"/>
                <a:ea typeface="微软雅黑" panose="020B0503020204020204" pitchFamily="34" charset="-122"/>
                <a:cs typeface="Times New Roman" panose="02020603050405020304" pitchFamily="18" charset="0"/>
              </a:rPr>
              <a:t>Actor-Critic</a:t>
            </a:r>
            <a:r>
              <a:rPr lang="zh-CN" altLang="en-US" sz="2400" kern="100" dirty="0" smtClean="0">
                <a:solidFill>
                  <a:srgbClr val="7C809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kern="100" dirty="0" smtClean="0">
                <a:solidFill>
                  <a:srgbClr val="7C8090"/>
                </a:solidFill>
                <a:latin typeface="微软雅黑" panose="020B0503020204020204" pitchFamily="34" charset="-122"/>
                <a:ea typeface="微软雅黑" panose="020B0503020204020204" pitchFamily="34" charset="-122"/>
                <a:cs typeface="Times New Roman" panose="02020603050405020304" pitchFamily="18" charset="0"/>
              </a:rPr>
              <a:t>A3C</a:t>
            </a:r>
            <a:r>
              <a:rPr lang="zh-CN" altLang="en-US" sz="2400" kern="100" dirty="0" smtClean="0">
                <a:solidFill>
                  <a:srgbClr val="7C809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400" kern="100" dirty="0">
              <a:solidFill>
                <a:srgbClr val="7C809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 name="矩形 36"/>
          <p:cNvSpPr/>
          <p:nvPr/>
        </p:nvSpPr>
        <p:spPr>
          <a:xfrm>
            <a:off x="804916" y="1608450"/>
            <a:ext cx="7151482" cy="646331"/>
          </a:xfrm>
          <a:prstGeom prst="rect">
            <a:avLst/>
          </a:prstGeom>
        </p:spPr>
        <p:txBody>
          <a:bodyPr wrap="square">
            <a:spAutoFit/>
          </a:bodyPr>
          <a:lstStyle/>
          <a:p>
            <a:pPr indent="360000">
              <a:lnSpc>
                <a:spcPct val="150000"/>
              </a:lnSpc>
            </a:pPr>
            <a:r>
              <a:rPr lang="en-US" altLang="zh-CN" sz="1200" dirty="0" smtClean="0">
                <a:solidFill>
                  <a:srgbClr val="7C8090"/>
                </a:solidFill>
              </a:rPr>
              <a:t>A3C</a:t>
            </a:r>
            <a:r>
              <a:rPr lang="zh-CN" altLang="en-US" sz="1200" dirty="0" smtClean="0">
                <a:solidFill>
                  <a:srgbClr val="7C8090"/>
                </a:solidFill>
              </a:rPr>
              <a:t>简单来说主要就是使用了</a:t>
            </a:r>
            <a:r>
              <a:rPr lang="en-US" altLang="zh-CN" sz="1200" dirty="0" smtClean="0">
                <a:solidFill>
                  <a:srgbClr val="7C8090"/>
                </a:solidFill>
              </a:rPr>
              <a:t>Multi-Agent</a:t>
            </a:r>
            <a:r>
              <a:rPr lang="zh-CN" altLang="en-US" sz="1200" dirty="0" smtClean="0">
                <a:solidFill>
                  <a:srgbClr val="7C8090"/>
                </a:solidFill>
              </a:rPr>
              <a:t>技巧的</a:t>
            </a:r>
            <a:r>
              <a:rPr lang="en-US" altLang="zh-CN" sz="1200" dirty="0" smtClean="0">
                <a:solidFill>
                  <a:srgbClr val="7C8090"/>
                </a:solidFill>
              </a:rPr>
              <a:t>A2C</a:t>
            </a:r>
            <a:r>
              <a:rPr lang="zh-CN" altLang="en-US" sz="1200" dirty="0" smtClean="0">
                <a:solidFill>
                  <a:srgbClr val="7C8090"/>
                </a:solidFill>
              </a:rPr>
              <a:t>算法。而</a:t>
            </a:r>
            <a:r>
              <a:rPr lang="en-US" altLang="zh-CN" sz="1200" dirty="0" smtClean="0">
                <a:solidFill>
                  <a:srgbClr val="7C8090"/>
                </a:solidFill>
              </a:rPr>
              <a:t>A2C</a:t>
            </a:r>
            <a:r>
              <a:rPr lang="zh-CN" altLang="en-US" sz="1200" dirty="0" smtClean="0">
                <a:solidFill>
                  <a:srgbClr val="7C8090"/>
                </a:solidFill>
              </a:rPr>
              <a:t>则是带有优势值（</a:t>
            </a:r>
            <a:r>
              <a:rPr lang="en-US" altLang="zh-CN" sz="1200" dirty="0" smtClean="0">
                <a:solidFill>
                  <a:srgbClr val="7C8090"/>
                </a:solidFill>
              </a:rPr>
              <a:t>Advantage</a:t>
            </a:r>
            <a:r>
              <a:rPr lang="zh-CN" altLang="en-US" sz="1200" dirty="0" smtClean="0">
                <a:solidFill>
                  <a:srgbClr val="7C8090"/>
                </a:solidFill>
              </a:rPr>
              <a:t>）概念的</a:t>
            </a:r>
            <a:r>
              <a:rPr lang="en-US" altLang="zh-CN" sz="1200" dirty="0" smtClean="0">
                <a:solidFill>
                  <a:srgbClr val="7C8090"/>
                </a:solidFill>
              </a:rPr>
              <a:t>Actor-Critic</a:t>
            </a:r>
            <a:r>
              <a:rPr lang="zh-CN" altLang="en-US" sz="1200" dirty="0" smtClean="0">
                <a:solidFill>
                  <a:srgbClr val="7C8090"/>
                </a:solidFill>
              </a:rPr>
              <a:t>方法。</a:t>
            </a:r>
            <a:endParaRPr lang="en-US" altLang="zh-CN" sz="1200" dirty="0">
              <a:solidFill>
                <a:srgbClr val="7C8090"/>
              </a:solidFill>
            </a:endParaRPr>
          </a:p>
        </p:txBody>
      </p:sp>
      <p:pic>
        <p:nvPicPr>
          <p:cNvPr id="6" name="图片 5"/>
          <p:cNvPicPr/>
          <p:nvPr/>
        </p:nvPicPr>
        <p:blipFill>
          <a:blip r:embed="rId2"/>
          <a:stretch>
            <a:fillRect/>
          </a:stretch>
        </p:blipFill>
        <p:spPr>
          <a:xfrm>
            <a:off x="2850606" y="2043403"/>
            <a:ext cx="3060103" cy="2669946"/>
          </a:xfrm>
          <a:prstGeom prst="rect">
            <a:avLst/>
          </a:prstGeom>
        </p:spPr>
      </p:pic>
    </p:spTree>
    <p:extLst>
      <p:ext uri="{BB962C8B-B14F-4D97-AF65-F5344CB8AC3E}">
        <p14:creationId xmlns:p14="http://schemas.microsoft.com/office/powerpoint/2010/main" val="24913370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6"/>
          <p:cNvSpPr txBox="1">
            <a:spLocks noChangeArrowheads="1"/>
          </p:cNvSpPr>
          <p:nvPr/>
        </p:nvSpPr>
        <p:spPr bwMode="auto">
          <a:xfrm>
            <a:off x="171243" y="140353"/>
            <a:ext cx="9223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2000" dirty="0" smtClean="0">
                <a:solidFill>
                  <a:srgbClr val="7C8090"/>
                </a:solidFill>
                <a:latin typeface="+mj-ea"/>
                <a:ea typeface="+mj-ea"/>
              </a:rPr>
              <a:t>DDPG</a:t>
            </a:r>
            <a:endParaRPr lang="zh-CN" altLang="en-US" sz="2000" dirty="0">
              <a:solidFill>
                <a:srgbClr val="7C8090"/>
              </a:solidFill>
              <a:latin typeface="+mj-ea"/>
              <a:ea typeface="+mj-ea"/>
            </a:endParaRPr>
          </a:p>
        </p:txBody>
      </p:sp>
      <p:sp>
        <p:nvSpPr>
          <p:cNvPr id="36" name="矩形 35"/>
          <p:cNvSpPr/>
          <p:nvPr/>
        </p:nvSpPr>
        <p:spPr bwMode="auto">
          <a:xfrm>
            <a:off x="974662" y="1004809"/>
            <a:ext cx="6811993" cy="461665"/>
          </a:xfrm>
          <a:prstGeom prst="rect">
            <a:avLst/>
          </a:prstGeom>
          <a:noFill/>
        </p:spPr>
        <p:txBody>
          <a:bodyPr wrap="none">
            <a:spAutoFit/>
          </a:bodyPr>
          <a:lstStyle/>
          <a:p>
            <a:pPr algn="ctr">
              <a:defRPr/>
            </a:pPr>
            <a:r>
              <a:rPr lang="en-US" altLang="zh-CN" sz="2400" kern="100" dirty="0" smtClean="0">
                <a:solidFill>
                  <a:srgbClr val="7C8090"/>
                </a:solidFill>
                <a:latin typeface="微软雅黑" panose="020B0503020204020204" pitchFamily="34" charset="-122"/>
                <a:ea typeface="微软雅黑" panose="020B0503020204020204" pitchFamily="34" charset="-122"/>
                <a:cs typeface="Times New Roman" panose="02020603050405020304" pitchFamily="18" charset="0"/>
              </a:rPr>
              <a:t>Deep </a:t>
            </a:r>
            <a:r>
              <a:rPr lang="en-US" altLang="zh-CN" sz="2400" kern="100" dirty="0">
                <a:solidFill>
                  <a:srgbClr val="7C8090"/>
                </a:solidFill>
                <a:latin typeface="微软雅黑" panose="020B0503020204020204" pitchFamily="34" charset="-122"/>
                <a:ea typeface="微软雅黑" panose="020B0503020204020204" pitchFamily="34" charset="-122"/>
                <a:cs typeface="Times New Roman" panose="02020603050405020304" pitchFamily="18" charset="0"/>
              </a:rPr>
              <a:t>Deterministic Policy Gradient</a:t>
            </a:r>
            <a:r>
              <a:rPr lang="zh-CN" altLang="zh-CN" sz="2400" kern="100" dirty="0">
                <a:solidFill>
                  <a:srgbClr val="7C809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kern="100" dirty="0">
                <a:solidFill>
                  <a:srgbClr val="7C8090"/>
                </a:solidFill>
                <a:latin typeface="微软雅黑" panose="020B0503020204020204" pitchFamily="34" charset="-122"/>
                <a:ea typeface="微软雅黑" panose="020B0503020204020204" pitchFamily="34" charset="-122"/>
                <a:cs typeface="Times New Roman" panose="02020603050405020304" pitchFamily="18" charset="0"/>
              </a:rPr>
              <a:t>DDPG</a:t>
            </a:r>
            <a:r>
              <a:rPr lang="zh-CN" altLang="zh-CN" sz="2400" kern="100" dirty="0">
                <a:solidFill>
                  <a:srgbClr val="7C809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400" kern="100" dirty="0">
              <a:solidFill>
                <a:srgbClr val="7C809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 name="矩形 36"/>
          <p:cNvSpPr/>
          <p:nvPr/>
        </p:nvSpPr>
        <p:spPr>
          <a:xfrm>
            <a:off x="804917" y="1860376"/>
            <a:ext cx="7151482" cy="1708160"/>
          </a:xfrm>
          <a:prstGeom prst="rect">
            <a:avLst/>
          </a:prstGeom>
        </p:spPr>
        <p:txBody>
          <a:bodyPr wrap="square">
            <a:spAutoFit/>
          </a:bodyPr>
          <a:lstStyle/>
          <a:p>
            <a:pPr indent="360000">
              <a:lnSpc>
                <a:spcPct val="150000"/>
              </a:lnSpc>
            </a:pPr>
            <a:r>
              <a:rPr lang="en-US" altLang="zh-CN" sz="1400" dirty="0" smtClean="0">
                <a:solidFill>
                  <a:srgbClr val="7C8090"/>
                </a:solidFill>
              </a:rPr>
              <a:t>DDPG</a:t>
            </a:r>
            <a:r>
              <a:rPr lang="zh-CN" altLang="en-US" sz="1400" dirty="0" smtClean="0">
                <a:solidFill>
                  <a:srgbClr val="7C8090"/>
                </a:solidFill>
              </a:rPr>
              <a:t>的关键点就是</a:t>
            </a:r>
            <a:r>
              <a:rPr lang="en-US" altLang="zh-CN" sz="1400" b="1" dirty="0" smtClean="0">
                <a:solidFill>
                  <a:srgbClr val="7C8090"/>
                </a:solidFill>
              </a:rPr>
              <a:t>Deterministic</a:t>
            </a:r>
            <a:r>
              <a:rPr lang="zh-CN" altLang="en-US" sz="1400" b="1" dirty="0" smtClean="0">
                <a:solidFill>
                  <a:srgbClr val="7C8090"/>
                </a:solidFill>
              </a:rPr>
              <a:t>（确定性）</a:t>
            </a:r>
            <a:r>
              <a:rPr lang="zh-CN" altLang="en-US" sz="1400" dirty="0" smtClean="0">
                <a:solidFill>
                  <a:srgbClr val="7C8090"/>
                </a:solidFill>
              </a:rPr>
              <a:t>，它不像随机策略（</a:t>
            </a:r>
            <a:r>
              <a:rPr lang="en-US" altLang="zh-CN" sz="1400" dirty="0" smtClean="0">
                <a:solidFill>
                  <a:srgbClr val="7C8090"/>
                </a:solidFill>
              </a:rPr>
              <a:t>Stochastic Policy</a:t>
            </a:r>
            <a:r>
              <a:rPr lang="zh-CN" altLang="en-US" sz="1400" dirty="0" smtClean="0">
                <a:solidFill>
                  <a:srgbClr val="7C8090"/>
                </a:solidFill>
              </a:rPr>
              <a:t>）那样输出动作的每个动作的概率值或者概率分布，而是</a:t>
            </a:r>
            <a:r>
              <a:rPr lang="zh-CN" altLang="en-US" sz="1400" b="1" dirty="0" smtClean="0">
                <a:solidFill>
                  <a:srgbClr val="7C8090"/>
                </a:solidFill>
              </a:rPr>
              <a:t>输出一个确定的动作值</a:t>
            </a:r>
            <a:r>
              <a:rPr lang="zh-CN" altLang="en-US" sz="1400" dirty="0" smtClean="0">
                <a:solidFill>
                  <a:srgbClr val="7C8090"/>
                </a:solidFill>
              </a:rPr>
              <a:t>。也就是说它总是会选择</a:t>
            </a:r>
            <a:r>
              <a:rPr lang="zh-CN" altLang="en-US" sz="1400" b="1" dirty="0" smtClean="0">
                <a:solidFill>
                  <a:srgbClr val="7C8090"/>
                </a:solidFill>
              </a:rPr>
              <a:t>当前情况下最优的那个动作</a:t>
            </a:r>
            <a:r>
              <a:rPr lang="zh-CN" altLang="en-US" sz="1400" dirty="0" smtClean="0">
                <a:solidFill>
                  <a:srgbClr val="7C8090"/>
                </a:solidFill>
              </a:rPr>
              <a:t>，相比随机策略，它</a:t>
            </a:r>
            <a:r>
              <a:rPr lang="zh-CN" altLang="en-US" sz="1400" b="1" dirty="0" smtClean="0">
                <a:solidFill>
                  <a:srgbClr val="7C8090"/>
                </a:solidFill>
              </a:rPr>
              <a:t>需要的样本下降了很多，能够更快地收敛。</a:t>
            </a:r>
            <a:endParaRPr lang="en-US" altLang="zh-CN" sz="1400" b="1" dirty="0" smtClean="0">
              <a:solidFill>
                <a:srgbClr val="7C8090"/>
              </a:solidFill>
            </a:endParaRPr>
          </a:p>
          <a:p>
            <a:pPr indent="360000">
              <a:lnSpc>
                <a:spcPct val="150000"/>
              </a:lnSpc>
            </a:pPr>
            <a:r>
              <a:rPr lang="en-US" altLang="zh-CN" sz="1400" dirty="0" smtClean="0">
                <a:solidFill>
                  <a:srgbClr val="7C8090"/>
                </a:solidFill>
              </a:rPr>
              <a:t>DDPG</a:t>
            </a:r>
            <a:r>
              <a:rPr lang="zh-CN" altLang="en-US" sz="1400" dirty="0" smtClean="0">
                <a:solidFill>
                  <a:srgbClr val="7C8090"/>
                </a:solidFill>
              </a:rPr>
              <a:t>共有四个网络，在</a:t>
            </a:r>
            <a:r>
              <a:rPr lang="en-US" altLang="zh-CN" sz="1400" dirty="0" smtClean="0">
                <a:solidFill>
                  <a:srgbClr val="7C8090"/>
                </a:solidFill>
              </a:rPr>
              <a:t>Actor-Critic</a:t>
            </a:r>
            <a:r>
              <a:rPr lang="zh-CN" altLang="en-US" sz="1400" dirty="0" smtClean="0">
                <a:solidFill>
                  <a:srgbClr val="7C8090"/>
                </a:solidFill>
              </a:rPr>
              <a:t>的基础上增加了两个相应的</a:t>
            </a:r>
            <a:r>
              <a:rPr lang="en-US" altLang="zh-CN" sz="1400" dirty="0">
                <a:solidFill>
                  <a:srgbClr val="7C8090"/>
                </a:solidFill>
              </a:rPr>
              <a:t>t</a:t>
            </a:r>
            <a:r>
              <a:rPr lang="en-US" altLang="zh-CN" sz="1400" dirty="0" smtClean="0">
                <a:solidFill>
                  <a:srgbClr val="7C8090"/>
                </a:solidFill>
              </a:rPr>
              <a:t>arget</a:t>
            </a:r>
            <a:r>
              <a:rPr lang="zh-CN" altLang="en-US" sz="1400" dirty="0" smtClean="0">
                <a:solidFill>
                  <a:srgbClr val="7C8090"/>
                </a:solidFill>
              </a:rPr>
              <a:t>网络。</a:t>
            </a:r>
            <a:endParaRPr lang="en-US" altLang="zh-CN" sz="1400" dirty="0">
              <a:solidFill>
                <a:srgbClr val="7C8090"/>
              </a:solidFill>
            </a:endParaRPr>
          </a:p>
        </p:txBody>
      </p:sp>
    </p:spTree>
    <p:extLst>
      <p:ext uri="{BB962C8B-B14F-4D97-AF65-F5344CB8AC3E}">
        <p14:creationId xmlns:p14="http://schemas.microsoft.com/office/powerpoint/2010/main" val="32841702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1" name="矩形 10"/>
          <p:cNvSpPr/>
          <p:nvPr/>
        </p:nvSpPr>
        <p:spPr>
          <a:xfrm>
            <a:off x="604749" y="645514"/>
            <a:ext cx="7915275" cy="3852472"/>
          </a:xfrm>
          <a:prstGeom prst="rect">
            <a:avLst/>
          </a:prstGeom>
          <a:noFill/>
          <a:ln>
            <a:solidFill>
              <a:srgbClr val="8F93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6"/>
          <p:cNvSpPr txBox="1">
            <a:spLocks noChangeArrowheads="1"/>
          </p:cNvSpPr>
          <p:nvPr/>
        </p:nvSpPr>
        <p:spPr bwMode="auto">
          <a:xfrm>
            <a:off x="1988586" y="1531599"/>
            <a:ext cx="22365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dirty="0">
                <a:solidFill>
                  <a:srgbClr val="8F93A1"/>
                </a:solidFill>
                <a:latin typeface="+mj-ea"/>
                <a:ea typeface="+mj-ea"/>
              </a:rPr>
              <a:t>选题的背景与意义</a:t>
            </a:r>
          </a:p>
        </p:txBody>
      </p:sp>
      <p:sp>
        <p:nvSpPr>
          <p:cNvPr id="41" name="文本框 6"/>
          <p:cNvSpPr txBox="1">
            <a:spLocks noChangeArrowheads="1"/>
          </p:cNvSpPr>
          <p:nvPr/>
        </p:nvSpPr>
        <p:spPr bwMode="auto">
          <a:xfrm>
            <a:off x="2021218" y="2270200"/>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dirty="0" smtClean="0">
                <a:solidFill>
                  <a:srgbClr val="8F93A1"/>
                </a:solidFill>
                <a:latin typeface="+mj-ea"/>
                <a:ea typeface="+mj-ea"/>
              </a:rPr>
              <a:t>无人驾驶系统</a:t>
            </a:r>
            <a:endParaRPr lang="zh-CN" altLang="en-US" sz="2000" dirty="0">
              <a:solidFill>
                <a:srgbClr val="8F93A1"/>
              </a:solidFill>
              <a:latin typeface="+mj-ea"/>
              <a:ea typeface="+mj-ea"/>
            </a:endParaRPr>
          </a:p>
        </p:txBody>
      </p:sp>
      <p:sp>
        <p:nvSpPr>
          <p:cNvPr id="55" name="文本框 6"/>
          <p:cNvSpPr txBox="1">
            <a:spLocks noChangeArrowheads="1"/>
          </p:cNvSpPr>
          <p:nvPr/>
        </p:nvSpPr>
        <p:spPr bwMode="auto">
          <a:xfrm>
            <a:off x="2039880" y="3034591"/>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dirty="0" smtClean="0">
                <a:solidFill>
                  <a:srgbClr val="8F93A1"/>
                </a:solidFill>
                <a:latin typeface="+mj-ea"/>
                <a:ea typeface="+mj-ea"/>
              </a:rPr>
              <a:t>理论基础</a:t>
            </a:r>
            <a:endParaRPr lang="zh-CN" altLang="en-US" sz="2000" dirty="0">
              <a:solidFill>
                <a:srgbClr val="8F93A1"/>
              </a:solidFill>
              <a:latin typeface="+mj-ea"/>
              <a:ea typeface="+mj-ea"/>
            </a:endParaRPr>
          </a:p>
        </p:txBody>
      </p:sp>
      <p:sp>
        <p:nvSpPr>
          <p:cNvPr id="61" name="文本框 6"/>
          <p:cNvSpPr txBox="1">
            <a:spLocks noChangeArrowheads="1"/>
          </p:cNvSpPr>
          <p:nvPr/>
        </p:nvSpPr>
        <p:spPr bwMode="auto">
          <a:xfrm>
            <a:off x="2054252" y="3763243"/>
            <a:ext cx="249299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dirty="0" smtClean="0">
                <a:solidFill>
                  <a:srgbClr val="8F93A1"/>
                </a:solidFill>
                <a:latin typeface="+mj-ea"/>
                <a:ea typeface="+mj-ea"/>
              </a:rPr>
              <a:t>模型训练与验证流程</a:t>
            </a:r>
            <a:endParaRPr lang="zh-CN" altLang="en-US" sz="2000" dirty="0">
              <a:solidFill>
                <a:srgbClr val="8F93A1"/>
              </a:solidFill>
              <a:latin typeface="+mj-ea"/>
              <a:ea typeface="+mj-ea"/>
            </a:endParaRPr>
          </a:p>
        </p:txBody>
      </p:sp>
      <p:pic>
        <p:nvPicPr>
          <p:cNvPr id="2" name="图片 1"/>
          <p:cNvPicPr>
            <a:picLocks noChangeAspect="1"/>
          </p:cNvPicPr>
          <p:nvPr/>
        </p:nvPicPr>
        <p:blipFill>
          <a:blip r:embed="rId3"/>
          <a:stretch>
            <a:fillRect/>
          </a:stretch>
        </p:blipFill>
        <p:spPr>
          <a:xfrm>
            <a:off x="1166032" y="1317016"/>
            <a:ext cx="832108" cy="891729"/>
          </a:xfrm>
          <a:prstGeom prst="rect">
            <a:avLst/>
          </a:prstGeom>
        </p:spPr>
      </p:pic>
      <p:pic>
        <p:nvPicPr>
          <p:cNvPr id="45" name="图片 44"/>
          <p:cNvPicPr>
            <a:picLocks noChangeAspect="1"/>
          </p:cNvPicPr>
          <p:nvPr/>
        </p:nvPicPr>
        <p:blipFill>
          <a:blip r:embed="rId3"/>
          <a:stretch>
            <a:fillRect/>
          </a:stretch>
        </p:blipFill>
        <p:spPr>
          <a:xfrm>
            <a:off x="1166032" y="2830211"/>
            <a:ext cx="832108" cy="891729"/>
          </a:xfrm>
          <a:prstGeom prst="rect">
            <a:avLst/>
          </a:prstGeom>
        </p:spPr>
      </p:pic>
      <p:pic>
        <p:nvPicPr>
          <p:cNvPr id="47" name="图片 46"/>
          <p:cNvPicPr>
            <a:picLocks noChangeAspect="1"/>
          </p:cNvPicPr>
          <p:nvPr/>
        </p:nvPicPr>
        <p:blipFill>
          <a:blip r:embed="rId3"/>
          <a:stretch>
            <a:fillRect/>
          </a:stretch>
        </p:blipFill>
        <p:spPr>
          <a:xfrm>
            <a:off x="1166032" y="2055617"/>
            <a:ext cx="832108" cy="891729"/>
          </a:xfrm>
          <a:prstGeom prst="rect">
            <a:avLst/>
          </a:prstGeom>
        </p:spPr>
      </p:pic>
      <p:pic>
        <p:nvPicPr>
          <p:cNvPr id="51" name="图片 50"/>
          <p:cNvPicPr>
            <a:picLocks noChangeAspect="1"/>
          </p:cNvPicPr>
          <p:nvPr/>
        </p:nvPicPr>
        <p:blipFill>
          <a:blip r:embed="rId3"/>
          <a:stretch>
            <a:fillRect/>
          </a:stretch>
        </p:blipFill>
        <p:spPr>
          <a:xfrm>
            <a:off x="1165082" y="3558863"/>
            <a:ext cx="832108" cy="891729"/>
          </a:xfrm>
          <a:prstGeom prst="rect">
            <a:avLst/>
          </a:prstGeom>
        </p:spPr>
      </p:pic>
      <p:grpSp>
        <p:nvGrpSpPr>
          <p:cNvPr id="52" name="组合 51"/>
          <p:cNvGrpSpPr/>
          <p:nvPr/>
        </p:nvGrpSpPr>
        <p:grpSpPr>
          <a:xfrm>
            <a:off x="614363" y="242628"/>
            <a:ext cx="854903" cy="223134"/>
            <a:chOff x="3537215" y="97436"/>
            <a:chExt cx="1889224" cy="493096"/>
          </a:xfrm>
        </p:grpSpPr>
        <p:sp>
          <p:nvSpPr>
            <p:cNvPr id="53" name="矩形: 圆角 52"/>
            <p:cNvSpPr/>
            <p:nvPr/>
          </p:nvSpPr>
          <p:spPr>
            <a:xfrm>
              <a:off x="3537215" y="97436"/>
              <a:ext cx="1889224" cy="493096"/>
            </a:xfrm>
            <a:prstGeom prst="roundRect">
              <a:avLst>
                <a:gd name="adj" fmla="val 50000"/>
              </a:avLst>
            </a:prstGeom>
            <a:solidFill>
              <a:srgbClr val="E7E5ED"/>
            </a:solidFill>
            <a:ln w="1270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sz="2800">
                <a:solidFill>
                  <a:schemeClr val="bg1"/>
                </a:solidFill>
                <a:effectLst>
                  <a:outerShdw blurRad="38100" dist="38100" dir="2700000" algn="tl">
                    <a:srgbClr val="000000">
                      <a:alpha val="43137"/>
                    </a:srgbClr>
                  </a:outerShdw>
                </a:effectLst>
                <a:latin typeface="DIN-BoldItalic" pitchFamily="50" charset="0"/>
              </a:endParaRPr>
            </a:p>
          </p:txBody>
        </p:sp>
        <p:sp>
          <p:nvSpPr>
            <p:cNvPr id="63" name="椭圆 62"/>
            <p:cNvSpPr/>
            <p:nvPr/>
          </p:nvSpPr>
          <p:spPr>
            <a:xfrm>
              <a:off x="3537215" y="106613"/>
              <a:ext cx="474687" cy="474687"/>
            </a:xfrm>
            <a:prstGeom prst="ellipse">
              <a:avLst/>
            </a:prstGeom>
            <a:solidFill>
              <a:srgbClr val="8F93A1"/>
            </a:solidFill>
            <a:ln w="12700">
              <a:noFill/>
            </a:ln>
            <a:effectLst>
              <a:innerShdw blurRad="330200" dist="165100" dir="162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800">
                <a:solidFill>
                  <a:schemeClr val="bg1"/>
                </a:solidFill>
                <a:effectLst>
                  <a:outerShdw blurRad="38100" dist="38100" dir="2700000" algn="tl">
                    <a:srgbClr val="000000">
                      <a:alpha val="43137"/>
                    </a:srgbClr>
                  </a:outerShdw>
                </a:effectLst>
                <a:latin typeface="DIN-BoldItalic" pitchFamily="50" charset="0"/>
              </a:endParaRPr>
            </a:p>
          </p:txBody>
        </p:sp>
      </p:grpSp>
      <p:grpSp>
        <p:nvGrpSpPr>
          <p:cNvPr id="64" name="Group 4"/>
          <p:cNvGrpSpPr>
            <a:grpSpLocks noChangeAspect="1"/>
          </p:cNvGrpSpPr>
          <p:nvPr/>
        </p:nvGrpSpPr>
        <p:grpSpPr bwMode="auto">
          <a:xfrm>
            <a:off x="676948" y="309038"/>
            <a:ext cx="89632" cy="89234"/>
            <a:chOff x="298" y="278"/>
            <a:chExt cx="225" cy="224"/>
          </a:xfrm>
          <a:solidFill>
            <a:schemeClr val="bg1"/>
          </a:solidFill>
        </p:grpSpPr>
        <p:sp>
          <p:nvSpPr>
            <p:cNvPr id="65" name="Oval 5"/>
            <p:cNvSpPr>
              <a:spLocks noChangeArrowheads="1"/>
            </p:cNvSpPr>
            <p:nvPr/>
          </p:nvSpPr>
          <p:spPr bwMode="auto">
            <a:xfrm>
              <a:off x="355" y="336"/>
              <a:ext cx="29" cy="2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6"/>
            <p:cNvSpPr/>
            <p:nvPr/>
          </p:nvSpPr>
          <p:spPr bwMode="auto">
            <a:xfrm>
              <a:off x="298" y="278"/>
              <a:ext cx="225" cy="224"/>
            </a:xfrm>
            <a:custGeom>
              <a:avLst/>
              <a:gdLst>
                <a:gd name="T0" fmla="*/ 693 w 706"/>
                <a:gd name="T1" fmla="*/ 645 h 703"/>
                <a:gd name="T2" fmla="*/ 549 w 706"/>
                <a:gd name="T3" fmla="*/ 501 h 703"/>
                <a:gd name="T4" fmla="*/ 617 w 706"/>
                <a:gd name="T5" fmla="*/ 308 h 703"/>
                <a:gd name="T6" fmla="*/ 527 w 706"/>
                <a:gd name="T7" fmla="*/ 90 h 703"/>
                <a:gd name="T8" fmla="*/ 309 w 706"/>
                <a:gd name="T9" fmla="*/ 0 h 703"/>
                <a:gd name="T10" fmla="*/ 91 w 706"/>
                <a:gd name="T11" fmla="*/ 90 h 703"/>
                <a:gd name="T12" fmla="*/ 0 w 706"/>
                <a:gd name="T13" fmla="*/ 308 h 703"/>
                <a:gd name="T14" fmla="*/ 91 w 706"/>
                <a:gd name="T15" fmla="*/ 526 h 703"/>
                <a:gd name="T16" fmla="*/ 309 w 706"/>
                <a:gd name="T17" fmla="*/ 617 h 703"/>
                <a:gd name="T18" fmla="*/ 390 w 706"/>
                <a:gd name="T19" fmla="*/ 606 h 703"/>
                <a:gd name="T20" fmla="*/ 414 w 706"/>
                <a:gd name="T21" fmla="*/ 564 h 703"/>
                <a:gd name="T22" fmla="*/ 372 w 706"/>
                <a:gd name="T23" fmla="*/ 541 h 703"/>
                <a:gd name="T24" fmla="*/ 138 w 706"/>
                <a:gd name="T25" fmla="*/ 479 h 703"/>
                <a:gd name="T26" fmla="*/ 68 w 706"/>
                <a:gd name="T27" fmla="*/ 308 h 703"/>
                <a:gd name="T28" fmla="*/ 138 w 706"/>
                <a:gd name="T29" fmla="*/ 138 h 703"/>
                <a:gd name="T30" fmla="*/ 479 w 706"/>
                <a:gd name="T31" fmla="*/ 138 h 703"/>
                <a:gd name="T32" fmla="*/ 550 w 706"/>
                <a:gd name="T33" fmla="*/ 308 h 703"/>
                <a:gd name="T34" fmla="*/ 479 w 706"/>
                <a:gd name="T35" fmla="*/ 479 h 703"/>
                <a:gd name="T36" fmla="*/ 479 w 706"/>
                <a:gd name="T37" fmla="*/ 526 h 703"/>
                <a:gd name="T38" fmla="*/ 484 w 706"/>
                <a:gd name="T39" fmla="*/ 531 h 703"/>
                <a:gd name="T40" fmla="*/ 489 w 706"/>
                <a:gd name="T41" fmla="*/ 536 h 703"/>
                <a:gd name="T42" fmla="*/ 646 w 706"/>
                <a:gd name="T43" fmla="*/ 693 h 703"/>
                <a:gd name="T44" fmla="*/ 669 w 706"/>
                <a:gd name="T45" fmla="*/ 703 h 703"/>
                <a:gd name="T46" fmla="*/ 693 w 706"/>
                <a:gd name="T47" fmla="*/ 693 h 703"/>
                <a:gd name="T48" fmla="*/ 693 w 706"/>
                <a:gd name="T49" fmla="*/ 645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06" h="703">
                  <a:moveTo>
                    <a:pt x="693" y="645"/>
                  </a:moveTo>
                  <a:cubicBezTo>
                    <a:pt x="549" y="501"/>
                    <a:pt x="549" y="501"/>
                    <a:pt x="549" y="501"/>
                  </a:cubicBezTo>
                  <a:cubicBezTo>
                    <a:pt x="593" y="447"/>
                    <a:pt x="617" y="379"/>
                    <a:pt x="617" y="308"/>
                  </a:cubicBezTo>
                  <a:cubicBezTo>
                    <a:pt x="617" y="226"/>
                    <a:pt x="585" y="149"/>
                    <a:pt x="527" y="90"/>
                  </a:cubicBezTo>
                  <a:cubicBezTo>
                    <a:pt x="468" y="32"/>
                    <a:pt x="391" y="0"/>
                    <a:pt x="309" y="0"/>
                  </a:cubicBezTo>
                  <a:cubicBezTo>
                    <a:pt x="226" y="0"/>
                    <a:pt x="149" y="32"/>
                    <a:pt x="91" y="90"/>
                  </a:cubicBezTo>
                  <a:cubicBezTo>
                    <a:pt x="32" y="149"/>
                    <a:pt x="0" y="226"/>
                    <a:pt x="0" y="308"/>
                  </a:cubicBezTo>
                  <a:cubicBezTo>
                    <a:pt x="0" y="391"/>
                    <a:pt x="32" y="468"/>
                    <a:pt x="91" y="526"/>
                  </a:cubicBezTo>
                  <a:cubicBezTo>
                    <a:pt x="149" y="585"/>
                    <a:pt x="228" y="617"/>
                    <a:pt x="309" y="617"/>
                  </a:cubicBezTo>
                  <a:cubicBezTo>
                    <a:pt x="336" y="617"/>
                    <a:pt x="363" y="613"/>
                    <a:pt x="390" y="606"/>
                  </a:cubicBezTo>
                  <a:cubicBezTo>
                    <a:pt x="408" y="601"/>
                    <a:pt x="418" y="582"/>
                    <a:pt x="414" y="564"/>
                  </a:cubicBezTo>
                  <a:cubicBezTo>
                    <a:pt x="409" y="547"/>
                    <a:pt x="390" y="536"/>
                    <a:pt x="372" y="541"/>
                  </a:cubicBezTo>
                  <a:cubicBezTo>
                    <a:pt x="289" y="564"/>
                    <a:pt x="199" y="540"/>
                    <a:pt x="138" y="479"/>
                  </a:cubicBezTo>
                  <a:cubicBezTo>
                    <a:pt x="93" y="433"/>
                    <a:pt x="68" y="373"/>
                    <a:pt x="68" y="308"/>
                  </a:cubicBezTo>
                  <a:cubicBezTo>
                    <a:pt x="68" y="244"/>
                    <a:pt x="93" y="184"/>
                    <a:pt x="138" y="138"/>
                  </a:cubicBezTo>
                  <a:cubicBezTo>
                    <a:pt x="232" y="44"/>
                    <a:pt x="385" y="44"/>
                    <a:pt x="479" y="138"/>
                  </a:cubicBezTo>
                  <a:cubicBezTo>
                    <a:pt x="525" y="184"/>
                    <a:pt x="550" y="244"/>
                    <a:pt x="550" y="308"/>
                  </a:cubicBezTo>
                  <a:cubicBezTo>
                    <a:pt x="550" y="373"/>
                    <a:pt x="525" y="433"/>
                    <a:pt x="479" y="479"/>
                  </a:cubicBezTo>
                  <a:cubicBezTo>
                    <a:pt x="466" y="492"/>
                    <a:pt x="466" y="513"/>
                    <a:pt x="479" y="526"/>
                  </a:cubicBezTo>
                  <a:cubicBezTo>
                    <a:pt x="481" y="528"/>
                    <a:pt x="483" y="529"/>
                    <a:pt x="484" y="531"/>
                  </a:cubicBezTo>
                  <a:cubicBezTo>
                    <a:pt x="486" y="533"/>
                    <a:pt x="487" y="534"/>
                    <a:pt x="489" y="536"/>
                  </a:cubicBezTo>
                  <a:cubicBezTo>
                    <a:pt x="646" y="693"/>
                    <a:pt x="646" y="693"/>
                    <a:pt x="646" y="693"/>
                  </a:cubicBezTo>
                  <a:cubicBezTo>
                    <a:pt x="652" y="699"/>
                    <a:pt x="661" y="703"/>
                    <a:pt x="669" y="703"/>
                  </a:cubicBezTo>
                  <a:cubicBezTo>
                    <a:pt x="678" y="703"/>
                    <a:pt x="687" y="699"/>
                    <a:pt x="693" y="693"/>
                  </a:cubicBezTo>
                  <a:cubicBezTo>
                    <a:pt x="706" y="680"/>
                    <a:pt x="706" y="658"/>
                    <a:pt x="693" y="6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7" name="矩形 66"/>
          <p:cNvSpPr/>
          <p:nvPr/>
        </p:nvSpPr>
        <p:spPr bwMode="auto">
          <a:xfrm>
            <a:off x="604749" y="672375"/>
            <a:ext cx="3495892" cy="584775"/>
          </a:xfrm>
          <a:prstGeom prst="rect">
            <a:avLst/>
          </a:prstGeom>
        </p:spPr>
        <p:txBody>
          <a:bodyPr wrap="none">
            <a:spAutoFit/>
          </a:bodyPr>
          <a:lstStyle/>
          <a:p>
            <a:pPr>
              <a:defRPr/>
            </a:pPr>
            <a:r>
              <a:rPr lang="zh-CN" altLang="en-US" sz="3200" b="1" kern="100">
                <a:solidFill>
                  <a:srgbClr val="8F93A1"/>
                </a:solidFill>
                <a:latin typeface="微软雅黑" panose="020B0503020204020204" pitchFamily="34" charset="-122"/>
                <a:ea typeface="微软雅黑" panose="020B0503020204020204" pitchFamily="34" charset="-122"/>
                <a:cs typeface="Times New Roman" panose="02020603050405020304" pitchFamily="18" charset="0"/>
              </a:rPr>
              <a:t>目录</a:t>
            </a:r>
            <a:r>
              <a:rPr lang="en-US" altLang="zh-CN" sz="3200" b="1" kern="100">
                <a:solidFill>
                  <a:srgbClr val="8F93A1"/>
                </a:solidFill>
                <a:latin typeface="微软雅黑" panose="020B0503020204020204" pitchFamily="34" charset="-122"/>
                <a:ea typeface="微软雅黑" panose="020B0503020204020204" pitchFamily="34" charset="-122"/>
                <a:cs typeface="Times New Roman" panose="02020603050405020304" pitchFamily="18" charset="0"/>
              </a:rPr>
              <a:t>/CONTENTS</a:t>
            </a:r>
            <a:endParaRPr lang="zh-CN" altLang="en-US" sz="3200" b="1" kern="100">
              <a:solidFill>
                <a:srgbClr val="8F93A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8" name="矩形 67"/>
          <p:cNvSpPr/>
          <p:nvPr/>
        </p:nvSpPr>
        <p:spPr bwMode="auto">
          <a:xfrm>
            <a:off x="1326279" y="1542418"/>
            <a:ext cx="502061" cy="400110"/>
          </a:xfrm>
          <a:prstGeom prst="rect">
            <a:avLst/>
          </a:prstGeom>
        </p:spPr>
        <p:txBody>
          <a:bodyPr wrap="none">
            <a:spAutoFit/>
          </a:bodyPr>
          <a:lstStyle/>
          <a:p>
            <a:pPr algn="ctr">
              <a:defRPr/>
            </a:pPr>
            <a:r>
              <a:rPr lang="en-US" altLang="zh-CN" sz="2000" b="1" kern="100">
                <a:solidFill>
                  <a:srgbClr val="8F93A1"/>
                </a:solidFill>
                <a:latin typeface="微软雅黑" panose="020B0503020204020204" pitchFamily="34" charset="-122"/>
                <a:ea typeface="微软雅黑" panose="020B0503020204020204" pitchFamily="34" charset="-122"/>
                <a:cs typeface="Times New Roman" panose="02020603050405020304" pitchFamily="18" charset="0"/>
              </a:rPr>
              <a:t>01</a:t>
            </a:r>
            <a:endParaRPr lang="zh-CN" altLang="en-US" sz="2000" b="1" kern="100">
              <a:solidFill>
                <a:srgbClr val="8F93A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0" name="矩形 69"/>
          <p:cNvSpPr/>
          <p:nvPr/>
        </p:nvSpPr>
        <p:spPr bwMode="auto">
          <a:xfrm>
            <a:off x="1331056" y="3076020"/>
            <a:ext cx="502061" cy="400110"/>
          </a:xfrm>
          <a:prstGeom prst="rect">
            <a:avLst/>
          </a:prstGeom>
        </p:spPr>
        <p:txBody>
          <a:bodyPr wrap="none">
            <a:spAutoFit/>
          </a:bodyPr>
          <a:lstStyle/>
          <a:p>
            <a:pPr algn="ctr">
              <a:defRPr/>
            </a:pPr>
            <a:r>
              <a:rPr lang="en-US" altLang="zh-CN" sz="2000" b="1" kern="100">
                <a:solidFill>
                  <a:srgbClr val="8F93A1"/>
                </a:solidFill>
                <a:latin typeface="微软雅黑" panose="020B0503020204020204" pitchFamily="34" charset="-122"/>
                <a:ea typeface="微软雅黑" panose="020B0503020204020204" pitchFamily="34" charset="-122"/>
                <a:cs typeface="Times New Roman" panose="02020603050405020304" pitchFamily="18" charset="0"/>
              </a:rPr>
              <a:t>03</a:t>
            </a:r>
            <a:endParaRPr lang="zh-CN" altLang="en-US" sz="2000" b="1" kern="100">
              <a:solidFill>
                <a:srgbClr val="8F93A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1" name="矩形 70"/>
          <p:cNvSpPr/>
          <p:nvPr/>
        </p:nvSpPr>
        <p:spPr bwMode="auto">
          <a:xfrm>
            <a:off x="1331056" y="2301426"/>
            <a:ext cx="502061" cy="400110"/>
          </a:xfrm>
          <a:prstGeom prst="rect">
            <a:avLst/>
          </a:prstGeom>
        </p:spPr>
        <p:txBody>
          <a:bodyPr wrap="none">
            <a:spAutoFit/>
          </a:bodyPr>
          <a:lstStyle/>
          <a:p>
            <a:pPr algn="ctr">
              <a:defRPr/>
            </a:pPr>
            <a:r>
              <a:rPr lang="en-US" altLang="zh-CN" sz="2000" b="1" kern="100">
                <a:solidFill>
                  <a:srgbClr val="8F93A1"/>
                </a:solidFill>
                <a:latin typeface="微软雅黑" panose="020B0503020204020204" pitchFamily="34" charset="-122"/>
                <a:ea typeface="微软雅黑" panose="020B0503020204020204" pitchFamily="34" charset="-122"/>
                <a:cs typeface="Times New Roman" panose="02020603050405020304" pitchFamily="18" charset="0"/>
              </a:rPr>
              <a:t>02</a:t>
            </a:r>
            <a:endParaRPr lang="zh-CN" altLang="en-US" sz="2000" b="1" kern="100">
              <a:solidFill>
                <a:srgbClr val="8F93A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2" name="矩形 71"/>
          <p:cNvSpPr/>
          <p:nvPr/>
        </p:nvSpPr>
        <p:spPr bwMode="auto">
          <a:xfrm>
            <a:off x="1330106" y="3804672"/>
            <a:ext cx="502061" cy="400110"/>
          </a:xfrm>
          <a:prstGeom prst="rect">
            <a:avLst/>
          </a:prstGeom>
        </p:spPr>
        <p:txBody>
          <a:bodyPr wrap="none">
            <a:spAutoFit/>
          </a:bodyPr>
          <a:lstStyle/>
          <a:p>
            <a:pPr algn="ctr">
              <a:defRPr/>
            </a:pPr>
            <a:r>
              <a:rPr lang="en-US" altLang="zh-CN" sz="2000" b="1" kern="100">
                <a:solidFill>
                  <a:srgbClr val="8F93A1"/>
                </a:solidFill>
                <a:latin typeface="微软雅黑" panose="020B0503020204020204" pitchFamily="34" charset="-122"/>
                <a:ea typeface="微软雅黑" panose="020B0503020204020204" pitchFamily="34" charset="-122"/>
                <a:cs typeface="Times New Roman" panose="02020603050405020304" pitchFamily="18" charset="0"/>
              </a:rPr>
              <a:t>04</a:t>
            </a:r>
            <a:endParaRPr lang="zh-CN" altLang="en-US" sz="2000" b="1" kern="100">
              <a:solidFill>
                <a:srgbClr val="8F93A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4" name="矩形 73"/>
          <p:cNvSpPr/>
          <p:nvPr/>
        </p:nvSpPr>
        <p:spPr bwMode="auto">
          <a:xfrm>
            <a:off x="4417060" y="4609486"/>
            <a:ext cx="309880" cy="252730"/>
          </a:xfrm>
          <a:prstGeom prst="rect">
            <a:avLst/>
          </a:prstGeom>
        </p:spPr>
        <p:txBody>
          <a:bodyPr wrap="none">
            <a:spAutoFit/>
          </a:bodyPr>
          <a:lstStyle/>
          <a:p>
            <a:pPr algn="ctr">
              <a:defRPr/>
            </a:pPr>
            <a:endParaRPr lang="zh-CN" altLang="en-US" sz="1050" kern="100">
              <a:solidFill>
                <a:srgbClr val="8F93A1"/>
              </a:solidFill>
              <a:latin typeface="+mj-ea"/>
              <a:ea typeface="+mj-ea"/>
              <a:cs typeface="Times New Roman" panose="02020603050405020304" pitchFamily="18" charset="0"/>
            </a:endParaRPr>
          </a:p>
        </p:txBody>
      </p:sp>
      <p:sp>
        <p:nvSpPr>
          <p:cNvPr id="27" name="文本框 6"/>
          <p:cNvSpPr txBox="1">
            <a:spLocks noChangeArrowheads="1"/>
          </p:cNvSpPr>
          <p:nvPr/>
        </p:nvSpPr>
        <p:spPr bwMode="auto">
          <a:xfrm>
            <a:off x="5924033" y="1508792"/>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dirty="0" smtClean="0">
                <a:solidFill>
                  <a:srgbClr val="8F93A1"/>
                </a:solidFill>
                <a:latin typeface="+mj-ea"/>
                <a:ea typeface="+mj-ea"/>
              </a:rPr>
              <a:t>算法介绍</a:t>
            </a:r>
            <a:endParaRPr lang="zh-CN" altLang="en-US" sz="2000" dirty="0">
              <a:solidFill>
                <a:srgbClr val="8F93A1"/>
              </a:solidFill>
              <a:latin typeface="+mj-ea"/>
              <a:ea typeface="+mj-ea"/>
            </a:endParaRPr>
          </a:p>
        </p:txBody>
      </p:sp>
      <p:pic>
        <p:nvPicPr>
          <p:cNvPr id="28" name="图片 27"/>
          <p:cNvPicPr>
            <a:picLocks noChangeAspect="1"/>
          </p:cNvPicPr>
          <p:nvPr/>
        </p:nvPicPr>
        <p:blipFill>
          <a:blip r:embed="rId3"/>
          <a:stretch>
            <a:fillRect/>
          </a:stretch>
        </p:blipFill>
        <p:spPr>
          <a:xfrm>
            <a:off x="5062856" y="1304412"/>
            <a:ext cx="832108" cy="891729"/>
          </a:xfrm>
          <a:prstGeom prst="rect">
            <a:avLst/>
          </a:prstGeom>
        </p:spPr>
      </p:pic>
      <p:sp>
        <p:nvSpPr>
          <p:cNvPr id="29" name="矩形 28"/>
          <p:cNvSpPr/>
          <p:nvPr/>
        </p:nvSpPr>
        <p:spPr bwMode="auto">
          <a:xfrm>
            <a:off x="5227880" y="1550221"/>
            <a:ext cx="502061" cy="400110"/>
          </a:xfrm>
          <a:prstGeom prst="rect">
            <a:avLst/>
          </a:prstGeom>
        </p:spPr>
        <p:txBody>
          <a:bodyPr wrap="none">
            <a:spAutoFit/>
          </a:bodyPr>
          <a:lstStyle/>
          <a:p>
            <a:pPr algn="ctr">
              <a:defRPr/>
            </a:pPr>
            <a:r>
              <a:rPr lang="en-US" altLang="zh-CN" sz="2000" b="1" kern="100" dirty="0" smtClean="0">
                <a:solidFill>
                  <a:srgbClr val="8F93A1"/>
                </a:solidFill>
                <a:latin typeface="微软雅黑" panose="020B0503020204020204" pitchFamily="34" charset="-122"/>
                <a:ea typeface="微软雅黑" panose="020B0503020204020204" pitchFamily="34" charset="-122"/>
                <a:cs typeface="Times New Roman" panose="02020603050405020304" pitchFamily="18" charset="0"/>
              </a:rPr>
              <a:t>05</a:t>
            </a:r>
            <a:endParaRPr lang="zh-CN" altLang="en-US" sz="2000" b="1" kern="100" dirty="0">
              <a:solidFill>
                <a:srgbClr val="8F93A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 name="文本框 6"/>
          <p:cNvSpPr txBox="1">
            <a:spLocks noChangeArrowheads="1"/>
          </p:cNvSpPr>
          <p:nvPr/>
        </p:nvSpPr>
        <p:spPr bwMode="auto">
          <a:xfrm>
            <a:off x="5924033" y="2269887"/>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dirty="0" smtClean="0">
                <a:solidFill>
                  <a:srgbClr val="8F93A1"/>
                </a:solidFill>
                <a:latin typeface="+mj-ea"/>
                <a:ea typeface="+mj-ea"/>
              </a:rPr>
              <a:t>研究成果展示</a:t>
            </a:r>
            <a:endParaRPr lang="zh-CN" altLang="en-US" sz="2000" dirty="0">
              <a:solidFill>
                <a:srgbClr val="8F93A1"/>
              </a:solidFill>
              <a:latin typeface="+mj-ea"/>
              <a:ea typeface="+mj-ea"/>
            </a:endParaRPr>
          </a:p>
        </p:txBody>
      </p:sp>
      <p:pic>
        <p:nvPicPr>
          <p:cNvPr id="34" name="图片 33"/>
          <p:cNvPicPr>
            <a:picLocks noChangeAspect="1"/>
          </p:cNvPicPr>
          <p:nvPr/>
        </p:nvPicPr>
        <p:blipFill>
          <a:blip r:embed="rId3"/>
          <a:stretch>
            <a:fillRect/>
          </a:stretch>
        </p:blipFill>
        <p:spPr>
          <a:xfrm>
            <a:off x="5062856" y="2065507"/>
            <a:ext cx="832108" cy="891729"/>
          </a:xfrm>
          <a:prstGeom prst="rect">
            <a:avLst/>
          </a:prstGeom>
        </p:spPr>
      </p:pic>
      <p:sp>
        <p:nvSpPr>
          <p:cNvPr id="37" name="矩形 36"/>
          <p:cNvSpPr/>
          <p:nvPr/>
        </p:nvSpPr>
        <p:spPr bwMode="auto">
          <a:xfrm>
            <a:off x="5227880" y="2311316"/>
            <a:ext cx="502061" cy="400110"/>
          </a:xfrm>
          <a:prstGeom prst="rect">
            <a:avLst/>
          </a:prstGeom>
        </p:spPr>
        <p:txBody>
          <a:bodyPr wrap="none">
            <a:spAutoFit/>
          </a:bodyPr>
          <a:lstStyle/>
          <a:p>
            <a:pPr algn="ctr">
              <a:defRPr/>
            </a:pPr>
            <a:r>
              <a:rPr lang="en-US" altLang="zh-CN" sz="2000" b="1" kern="100" dirty="0" smtClean="0">
                <a:solidFill>
                  <a:srgbClr val="8F93A1"/>
                </a:solidFill>
                <a:latin typeface="微软雅黑" panose="020B0503020204020204" pitchFamily="34" charset="-122"/>
                <a:ea typeface="微软雅黑" panose="020B0503020204020204" pitchFamily="34" charset="-122"/>
                <a:cs typeface="Times New Roman" panose="02020603050405020304" pitchFamily="18" charset="0"/>
              </a:rPr>
              <a:t>06</a:t>
            </a:r>
            <a:endParaRPr lang="zh-CN" altLang="en-US" sz="2000" b="1" kern="100" dirty="0">
              <a:solidFill>
                <a:srgbClr val="8F93A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8" name="文本框 6"/>
          <p:cNvSpPr txBox="1">
            <a:spLocks noChangeArrowheads="1"/>
          </p:cNvSpPr>
          <p:nvPr/>
        </p:nvSpPr>
        <p:spPr bwMode="auto">
          <a:xfrm>
            <a:off x="5942695" y="3027792"/>
            <a:ext cx="14670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dirty="0" smtClean="0">
                <a:solidFill>
                  <a:srgbClr val="8F93A1"/>
                </a:solidFill>
                <a:latin typeface="+mj-ea"/>
                <a:ea typeface="+mj-ea"/>
              </a:rPr>
              <a:t>总结与展望</a:t>
            </a:r>
            <a:endParaRPr lang="zh-CN" altLang="en-US" sz="2000" dirty="0">
              <a:solidFill>
                <a:srgbClr val="8F93A1"/>
              </a:solidFill>
              <a:latin typeface="+mj-ea"/>
              <a:ea typeface="+mj-ea"/>
            </a:endParaRPr>
          </a:p>
        </p:txBody>
      </p:sp>
      <p:pic>
        <p:nvPicPr>
          <p:cNvPr id="39" name="图片 38"/>
          <p:cNvPicPr>
            <a:picLocks noChangeAspect="1"/>
          </p:cNvPicPr>
          <p:nvPr/>
        </p:nvPicPr>
        <p:blipFill>
          <a:blip r:embed="rId3"/>
          <a:stretch>
            <a:fillRect/>
          </a:stretch>
        </p:blipFill>
        <p:spPr>
          <a:xfrm>
            <a:off x="5081518" y="2823412"/>
            <a:ext cx="832108" cy="891729"/>
          </a:xfrm>
          <a:prstGeom prst="rect">
            <a:avLst/>
          </a:prstGeom>
        </p:spPr>
      </p:pic>
      <p:sp>
        <p:nvSpPr>
          <p:cNvPr id="40" name="矩形 39"/>
          <p:cNvSpPr/>
          <p:nvPr/>
        </p:nvSpPr>
        <p:spPr bwMode="auto">
          <a:xfrm>
            <a:off x="5246542" y="3069221"/>
            <a:ext cx="502061" cy="400110"/>
          </a:xfrm>
          <a:prstGeom prst="rect">
            <a:avLst/>
          </a:prstGeom>
        </p:spPr>
        <p:txBody>
          <a:bodyPr wrap="none">
            <a:spAutoFit/>
          </a:bodyPr>
          <a:lstStyle/>
          <a:p>
            <a:pPr algn="ctr">
              <a:defRPr/>
            </a:pPr>
            <a:r>
              <a:rPr lang="en-US" altLang="zh-CN" sz="2000" b="1" kern="100" dirty="0" smtClean="0">
                <a:solidFill>
                  <a:srgbClr val="8F93A1"/>
                </a:solidFill>
                <a:latin typeface="微软雅黑" panose="020B0503020204020204" pitchFamily="34" charset="-122"/>
                <a:ea typeface="微软雅黑" panose="020B0503020204020204" pitchFamily="34" charset="-122"/>
                <a:cs typeface="Times New Roman" panose="02020603050405020304" pitchFamily="18" charset="0"/>
              </a:rPr>
              <a:t>07</a:t>
            </a:r>
            <a:endParaRPr lang="zh-CN" altLang="en-US" sz="2000" b="1" kern="100" dirty="0">
              <a:solidFill>
                <a:srgbClr val="8F93A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6"/>
          <p:cNvSpPr txBox="1">
            <a:spLocks noChangeArrowheads="1"/>
          </p:cNvSpPr>
          <p:nvPr/>
        </p:nvSpPr>
        <p:spPr bwMode="auto">
          <a:xfrm>
            <a:off x="171243" y="140353"/>
            <a:ext cx="681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2000" dirty="0" smtClean="0">
                <a:solidFill>
                  <a:srgbClr val="7C8090"/>
                </a:solidFill>
                <a:latin typeface="+mj-ea"/>
                <a:ea typeface="+mj-ea"/>
              </a:rPr>
              <a:t>SAC</a:t>
            </a:r>
            <a:endParaRPr lang="zh-CN" altLang="en-US" sz="2000" dirty="0">
              <a:solidFill>
                <a:srgbClr val="7C8090"/>
              </a:solidFill>
              <a:latin typeface="+mj-ea"/>
              <a:ea typeface="+mj-ea"/>
            </a:endParaRPr>
          </a:p>
        </p:txBody>
      </p:sp>
      <p:sp>
        <p:nvSpPr>
          <p:cNvPr id="36" name="矩形 35"/>
          <p:cNvSpPr/>
          <p:nvPr/>
        </p:nvSpPr>
        <p:spPr bwMode="auto">
          <a:xfrm>
            <a:off x="2518068" y="1004809"/>
            <a:ext cx="3725187" cy="461665"/>
          </a:xfrm>
          <a:prstGeom prst="rect">
            <a:avLst/>
          </a:prstGeom>
          <a:noFill/>
        </p:spPr>
        <p:txBody>
          <a:bodyPr wrap="none">
            <a:spAutoFit/>
          </a:bodyPr>
          <a:lstStyle/>
          <a:p>
            <a:pPr algn="ctr">
              <a:defRPr/>
            </a:pPr>
            <a:r>
              <a:rPr lang="en-US" altLang="zh-CN" sz="2400" kern="100" dirty="0" smtClean="0">
                <a:solidFill>
                  <a:srgbClr val="7C8090"/>
                </a:solidFill>
                <a:latin typeface="微软雅黑" panose="020B0503020204020204" pitchFamily="34" charset="-122"/>
                <a:ea typeface="微软雅黑" panose="020B0503020204020204" pitchFamily="34" charset="-122"/>
                <a:cs typeface="Times New Roman" panose="02020603050405020304" pitchFamily="18" charset="0"/>
              </a:rPr>
              <a:t>Soft Actor Critic</a:t>
            </a:r>
            <a:r>
              <a:rPr lang="zh-CN" altLang="en-US" sz="2400" kern="100" dirty="0" smtClean="0">
                <a:solidFill>
                  <a:srgbClr val="7C809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kern="100" dirty="0" smtClean="0">
                <a:solidFill>
                  <a:srgbClr val="7C8090"/>
                </a:solidFill>
                <a:latin typeface="微软雅黑" panose="020B0503020204020204" pitchFamily="34" charset="-122"/>
                <a:ea typeface="微软雅黑" panose="020B0503020204020204" pitchFamily="34" charset="-122"/>
                <a:cs typeface="Times New Roman" panose="02020603050405020304" pitchFamily="18" charset="0"/>
              </a:rPr>
              <a:t>SAC</a:t>
            </a:r>
            <a:r>
              <a:rPr lang="zh-CN" altLang="en-US" sz="2400" kern="100" dirty="0" smtClean="0">
                <a:solidFill>
                  <a:srgbClr val="7C809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400" kern="100" dirty="0">
              <a:solidFill>
                <a:srgbClr val="7C809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 name="矩形 36"/>
          <p:cNvSpPr/>
          <p:nvPr/>
        </p:nvSpPr>
        <p:spPr>
          <a:xfrm>
            <a:off x="804920" y="1589789"/>
            <a:ext cx="7151482" cy="1674754"/>
          </a:xfrm>
          <a:prstGeom prst="rect">
            <a:avLst/>
          </a:prstGeom>
        </p:spPr>
        <p:txBody>
          <a:bodyPr wrap="square">
            <a:spAutoFit/>
          </a:bodyPr>
          <a:lstStyle/>
          <a:p>
            <a:pPr indent="360000">
              <a:lnSpc>
                <a:spcPct val="150000"/>
              </a:lnSpc>
            </a:pPr>
            <a:r>
              <a:rPr lang="en-US" altLang="zh-CN" sz="1400" dirty="0" smtClean="0">
                <a:solidFill>
                  <a:srgbClr val="7C8090"/>
                </a:solidFill>
              </a:rPr>
              <a:t>SAC</a:t>
            </a:r>
            <a:r>
              <a:rPr lang="zh-CN" altLang="en-US" sz="1400" dirty="0">
                <a:solidFill>
                  <a:srgbClr val="7C8090"/>
                </a:solidFill>
              </a:rPr>
              <a:t>是一</a:t>
            </a:r>
            <a:r>
              <a:rPr lang="zh-CN" altLang="en-US" sz="1400" dirty="0" smtClean="0">
                <a:solidFill>
                  <a:srgbClr val="7C8090"/>
                </a:solidFill>
              </a:rPr>
              <a:t>种基于</a:t>
            </a:r>
            <a:r>
              <a:rPr lang="zh-CN" altLang="en-US" sz="1400" b="1" dirty="0" smtClean="0">
                <a:solidFill>
                  <a:srgbClr val="7C8090"/>
                </a:solidFill>
              </a:rPr>
              <a:t>最大化熵</a:t>
            </a:r>
            <a:r>
              <a:rPr lang="zh-CN" altLang="en-US" sz="1400" dirty="0" smtClean="0">
                <a:solidFill>
                  <a:srgbClr val="7C8090"/>
                </a:solidFill>
              </a:rPr>
              <a:t>的</a:t>
            </a:r>
            <a:r>
              <a:rPr lang="en-US" altLang="zh-CN" sz="1400" dirty="0" smtClean="0">
                <a:solidFill>
                  <a:srgbClr val="7C8090"/>
                </a:solidFill>
              </a:rPr>
              <a:t>DRL</a:t>
            </a:r>
            <a:r>
              <a:rPr lang="zh-CN" altLang="en-US" sz="1400" dirty="0" smtClean="0">
                <a:solidFill>
                  <a:srgbClr val="7C8090"/>
                </a:solidFill>
              </a:rPr>
              <a:t>方法，就是说它在</a:t>
            </a:r>
            <a:r>
              <a:rPr lang="zh-CN" altLang="en-US" sz="1400" b="1" dirty="0" smtClean="0">
                <a:solidFill>
                  <a:srgbClr val="7C8090"/>
                </a:solidFill>
              </a:rPr>
              <a:t>追求最大化奖励的同时也希望动作的概率分布能够尽量平均</a:t>
            </a:r>
            <a:r>
              <a:rPr lang="zh-CN" altLang="en-US" sz="1400" dirty="0" smtClean="0">
                <a:solidFill>
                  <a:srgbClr val="7C8090"/>
                </a:solidFill>
              </a:rPr>
              <a:t>，简单来说就是会尽量地在每个状态下尝试每一种动作并得到符合真实情况的动作概率分布。另外，</a:t>
            </a:r>
            <a:r>
              <a:rPr lang="en-US" altLang="zh-CN" sz="1400" dirty="0" smtClean="0">
                <a:solidFill>
                  <a:srgbClr val="7C8090"/>
                </a:solidFill>
              </a:rPr>
              <a:t>SAC</a:t>
            </a:r>
            <a:r>
              <a:rPr lang="zh-CN" altLang="en-US" sz="1400" dirty="0" smtClean="0">
                <a:solidFill>
                  <a:srgbClr val="7C8090"/>
                </a:solidFill>
              </a:rPr>
              <a:t>中有一个特殊的</a:t>
            </a:r>
            <a:r>
              <a:rPr lang="zh-CN" altLang="en-US" sz="1400" b="1" dirty="0" smtClean="0">
                <a:solidFill>
                  <a:srgbClr val="7C8090"/>
                </a:solidFill>
              </a:rPr>
              <a:t>超参数</a:t>
            </a:r>
            <a:r>
              <a:rPr lang="en-US" altLang="zh-CN" sz="1400" b="1" dirty="0" smtClean="0">
                <a:solidFill>
                  <a:srgbClr val="7C8090"/>
                </a:solidFill>
              </a:rPr>
              <a:t>α</a:t>
            </a:r>
            <a:r>
              <a:rPr lang="zh-CN" altLang="en-US" sz="1400" dirty="0" smtClean="0">
                <a:solidFill>
                  <a:srgbClr val="7C8090"/>
                </a:solidFill>
              </a:rPr>
              <a:t>，它是熵项的权重因子，能够</a:t>
            </a:r>
            <a:r>
              <a:rPr lang="zh-CN" altLang="en-US" sz="1400" b="1" dirty="0" smtClean="0">
                <a:solidFill>
                  <a:srgbClr val="7C8090"/>
                </a:solidFill>
              </a:rPr>
              <a:t>调整熵项在整体目标中的重要性</a:t>
            </a:r>
            <a:r>
              <a:rPr lang="zh-CN" altLang="en-US" sz="1400" dirty="0" smtClean="0">
                <a:solidFill>
                  <a:srgbClr val="7C8090"/>
                </a:solidFill>
              </a:rPr>
              <a:t>，取值为</a:t>
            </a:r>
            <a:r>
              <a:rPr lang="en-US" altLang="zh-CN" sz="1400" dirty="0" smtClean="0">
                <a:solidFill>
                  <a:srgbClr val="7C8090"/>
                </a:solidFill>
              </a:rPr>
              <a:t>[0,1)</a:t>
            </a:r>
            <a:r>
              <a:rPr lang="zh-CN" altLang="en-US" sz="1400" dirty="0" smtClean="0">
                <a:solidFill>
                  <a:srgbClr val="7C8090"/>
                </a:solidFill>
              </a:rPr>
              <a:t>。</a:t>
            </a:r>
            <a:endParaRPr lang="en-US" altLang="zh-CN" sz="1400" dirty="0" smtClean="0">
              <a:solidFill>
                <a:srgbClr val="7C8090"/>
              </a:solidFill>
            </a:endParaRPr>
          </a:p>
          <a:p>
            <a:pPr indent="360000" algn="ctr">
              <a:lnSpc>
                <a:spcPct val="150000"/>
              </a:lnSpc>
            </a:pPr>
            <a:r>
              <a:rPr lang="zh-CN" altLang="en-US" sz="1400" dirty="0" smtClean="0">
                <a:solidFill>
                  <a:srgbClr val="7C8090"/>
                </a:solidFill>
              </a:rPr>
              <a:t>目标 </a:t>
            </a:r>
            <a:r>
              <a:rPr lang="en-US" altLang="zh-CN" sz="1400" dirty="0" smtClean="0">
                <a:solidFill>
                  <a:srgbClr val="7C8090"/>
                </a:solidFill>
              </a:rPr>
              <a:t>= </a:t>
            </a:r>
            <a:r>
              <a:rPr lang="en-US" altLang="zh-CN" sz="1400" dirty="0">
                <a:solidFill>
                  <a:srgbClr val="7C8090"/>
                </a:solidFill>
              </a:rPr>
              <a:t>(</a:t>
            </a:r>
            <a:r>
              <a:rPr lang="en-US" altLang="zh-CN" sz="1400" dirty="0" smtClean="0">
                <a:solidFill>
                  <a:srgbClr val="7C8090"/>
                </a:solidFill>
              </a:rPr>
              <a:t>1-α)×</a:t>
            </a:r>
            <a:r>
              <a:rPr lang="zh-CN" altLang="en-US" sz="1400" dirty="0" smtClean="0">
                <a:solidFill>
                  <a:srgbClr val="7C8090"/>
                </a:solidFill>
              </a:rPr>
              <a:t>奖励 </a:t>
            </a:r>
            <a:r>
              <a:rPr lang="en-US" altLang="zh-CN" sz="1400" dirty="0" smtClean="0">
                <a:solidFill>
                  <a:srgbClr val="7C8090"/>
                </a:solidFill>
              </a:rPr>
              <a:t>+ α×</a:t>
            </a:r>
            <a:r>
              <a:rPr lang="zh-CN" altLang="en-US" sz="1400" dirty="0" smtClean="0">
                <a:solidFill>
                  <a:srgbClr val="7C8090"/>
                </a:solidFill>
              </a:rPr>
              <a:t>动作的熵</a:t>
            </a:r>
            <a:endParaRPr lang="en-US" altLang="zh-CN" sz="1400" dirty="0">
              <a:solidFill>
                <a:srgbClr val="7C8090"/>
              </a:solidFill>
            </a:endParaRPr>
          </a:p>
        </p:txBody>
      </p:sp>
      <p:pic>
        <p:nvPicPr>
          <p:cNvPr id="6" name="图片 5"/>
          <p:cNvPicPr/>
          <p:nvPr/>
        </p:nvPicPr>
        <p:blipFill>
          <a:blip r:embed="rId2"/>
          <a:stretch>
            <a:fillRect/>
          </a:stretch>
        </p:blipFill>
        <p:spPr>
          <a:xfrm>
            <a:off x="2051416" y="3403484"/>
            <a:ext cx="4340053" cy="1211724"/>
          </a:xfrm>
          <a:prstGeom prst="rect">
            <a:avLst/>
          </a:prstGeom>
        </p:spPr>
      </p:pic>
    </p:spTree>
    <p:extLst>
      <p:ext uri="{BB962C8B-B14F-4D97-AF65-F5344CB8AC3E}">
        <p14:creationId xmlns:p14="http://schemas.microsoft.com/office/powerpoint/2010/main" val="2094304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6"/>
          <p:cNvSpPr txBox="1">
            <a:spLocks noChangeArrowheads="1"/>
          </p:cNvSpPr>
          <p:nvPr/>
        </p:nvSpPr>
        <p:spPr bwMode="auto">
          <a:xfrm>
            <a:off x="171243" y="140353"/>
            <a:ext cx="681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2000" dirty="0" smtClean="0">
                <a:solidFill>
                  <a:srgbClr val="7C8090"/>
                </a:solidFill>
                <a:latin typeface="+mj-ea"/>
                <a:ea typeface="+mj-ea"/>
              </a:rPr>
              <a:t>SAC</a:t>
            </a:r>
            <a:endParaRPr lang="zh-CN" altLang="en-US" sz="2000" dirty="0">
              <a:solidFill>
                <a:srgbClr val="7C8090"/>
              </a:solidFill>
              <a:latin typeface="+mj-ea"/>
              <a:ea typeface="+mj-ea"/>
            </a:endParaRPr>
          </a:p>
        </p:txBody>
      </p:sp>
      <p:sp>
        <p:nvSpPr>
          <p:cNvPr id="36" name="矩形 35"/>
          <p:cNvSpPr/>
          <p:nvPr/>
        </p:nvSpPr>
        <p:spPr bwMode="auto">
          <a:xfrm>
            <a:off x="3529083" y="1004809"/>
            <a:ext cx="1703159" cy="461665"/>
          </a:xfrm>
          <a:prstGeom prst="rect">
            <a:avLst/>
          </a:prstGeom>
          <a:noFill/>
        </p:spPr>
        <p:txBody>
          <a:bodyPr wrap="none">
            <a:spAutoFit/>
          </a:bodyPr>
          <a:lstStyle/>
          <a:p>
            <a:pPr algn="ctr">
              <a:defRPr/>
            </a:pPr>
            <a:r>
              <a:rPr lang="en-US" altLang="zh-CN" sz="2400" kern="100" dirty="0" smtClean="0">
                <a:solidFill>
                  <a:srgbClr val="7C8090"/>
                </a:solidFill>
                <a:latin typeface="微软雅黑" panose="020B0503020204020204" pitchFamily="34" charset="-122"/>
                <a:ea typeface="微软雅黑" panose="020B0503020204020204" pitchFamily="34" charset="-122"/>
                <a:cs typeface="Times New Roman" panose="02020603050405020304" pitchFamily="18" charset="0"/>
              </a:rPr>
              <a:t>SAC</a:t>
            </a:r>
            <a:r>
              <a:rPr lang="zh-CN" altLang="en-US" sz="2400" kern="100" dirty="0" smtClean="0">
                <a:solidFill>
                  <a:srgbClr val="7C8090"/>
                </a:solidFill>
                <a:latin typeface="微软雅黑" panose="020B0503020204020204" pitchFamily="34" charset="-122"/>
                <a:ea typeface="微软雅黑" panose="020B0503020204020204" pitchFamily="34" charset="-122"/>
                <a:cs typeface="Times New Roman" panose="02020603050405020304" pitchFamily="18" charset="0"/>
              </a:rPr>
              <a:t>的优势</a:t>
            </a:r>
            <a:endParaRPr lang="zh-CN" altLang="en-US" sz="2400" kern="100" dirty="0">
              <a:solidFill>
                <a:srgbClr val="7C809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 name="矩形 36"/>
          <p:cNvSpPr/>
          <p:nvPr/>
        </p:nvSpPr>
        <p:spPr>
          <a:xfrm>
            <a:off x="804921" y="1776402"/>
            <a:ext cx="7151482" cy="2031325"/>
          </a:xfrm>
          <a:prstGeom prst="rect">
            <a:avLst/>
          </a:prstGeom>
        </p:spPr>
        <p:txBody>
          <a:bodyPr wrap="square">
            <a:spAutoFit/>
          </a:bodyPr>
          <a:lstStyle/>
          <a:p>
            <a:pPr indent="360000">
              <a:lnSpc>
                <a:spcPct val="150000"/>
              </a:lnSpc>
            </a:pPr>
            <a:r>
              <a:rPr lang="en-US" altLang="zh-CN" sz="1400" dirty="0" smtClean="0">
                <a:solidFill>
                  <a:srgbClr val="7C8090"/>
                </a:solidFill>
              </a:rPr>
              <a:t>1. </a:t>
            </a:r>
            <a:r>
              <a:rPr lang="zh-CN" altLang="zh-CN" sz="1400" dirty="0" smtClean="0">
                <a:solidFill>
                  <a:srgbClr val="7C8090"/>
                </a:solidFill>
              </a:rPr>
              <a:t>学习</a:t>
            </a:r>
            <a:r>
              <a:rPr lang="zh-CN" altLang="zh-CN" sz="1400" dirty="0">
                <a:solidFill>
                  <a:srgbClr val="7C8090"/>
                </a:solidFill>
              </a:rPr>
              <a:t>出的策略</a:t>
            </a:r>
            <a:r>
              <a:rPr lang="zh-CN" altLang="zh-CN" sz="1400" b="1" dirty="0">
                <a:solidFill>
                  <a:srgbClr val="7C8090"/>
                </a:solidFill>
              </a:rPr>
              <a:t>能够在后续研究更复杂的新任务时，作为初始化的模型</a:t>
            </a:r>
            <a:r>
              <a:rPr lang="zh-CN" altLang="zh-CN" sz="1400" dirty="0">
                <a:solidFill>
                  <a:srgbClr val="7C8090"/>
                </a:solidFill>
              </a:rPr>
              <a:t>，因为通过最大化熵学习到的模型对所有可能的情况都被概率分布覆盖，更具适应性。</a:t>
            </a:r>
          </a:p>
          <a:p>
            <a:pPr lvl="0" indent="360000">
              <a:lnSpc>
                <a:spcPct val="150000"/>
              </a:lnSpc>
            </a:pPr>
            <a:r>
              <a:rPr lang="en-US" altLang="zh-CN" sz="1400" dirty="0" smtClean="0">
                <a:solidFill>
                  <a:srgbClr val="7C8090"/>
                </a:solidFill>
              </a:rPr>
              <a:t>2. </a:t>
            </a:r>
            <a:r>
              <a:rPr lang="zh-CN" altLang="zh-CN" sz="1400" dirty="0" smtClean="0">
                <a:solidFill>
                  <a:srgbClr val="7C8090"/>
                </a:solidFill>
              </a:rPr>
              <a:t>具有</a:t>
            </a:r>
            <a:r>
              <a:rPr lang="zh-CN" altLang="zh-CN" sz="1400" b="1" dirty="0">
                <a:solidFill>
                  <a:srgbClr val="7C8090"/>
                </a:solidFill>
              </a:rPr>
              <a:t>更强的探索能力</a:t>
            </a:r>
            <a:r>
              <a:rPr lang="zh-CN" altLang="zh-CN" sz="1400" dirty="0">
                <a:solidFill>
                  <a:srgbClr val="7C8090"/>
                </a:solidFill>
              </a:rPr>
              <a:t>，这让</a:t>
            </a:r>
            <a:r>
              <a:rPr lang="en-US" altLang="zh-CN" sz="1400" dirty="0">
                <a:solidFill>
                  <a:srgbClr val="7C8090"/>
                </a:solidFill>
              </a:rPr>
              <a:t>SAC</a:t>
            </a:r>
            <a:r>
              <a:rPr lang="zh-CN" altLang="zh-CN" sz="1400" dirty="0">
                <a:solidFill>
                  <a:srgbClr val="7C8090"/>
                </a:solidFill>
              </a:rPr>
              <a:t>能够在</a:t>
            </a:r>
            <a:r>
              <a:rPr lang="zh-CN" altLang="zh-CN" sz="1400" b="1" dirty="0">
                <a:solidFill>
                  <a:srgbClr val="7C8090"/>
                </a:solidFill>
              </a:rPr>
              <a:t>多个奖励</a:t>
            </a:r>
            <a:r>
              <a:rPr lang="zh-CN" altLang="zh-CN" sz="1400" b="1" dirty="0" smtClean="0">
                <a:solidFill>
                  <a:srgbClr val="7C8090"/>
                </a:solidFill>
              </a:rPr>
              <a:t>目标</a:t>
            </a:r>
            <a:r>
              <a:rPr lang="zh-CN" altLang="en-US" sz="1400" b="1" dirty="0" smtClean="0">
                <a:solidFill>
                  <a:srgbClr val="7C8090"/>
                </a:solidFill>
              </a:rPr>
              <a:t>（多模态目标）</a:t>
            </a:r>
            <a:r>
              <a:rPr lang="zh-CN" altLang="zh-CN" sz="1400" b="1" dirty="0" smtClean="0">
                <a:solidFill>
                  <a:srgbClr val="7C8090"/>
                </a:solidFill>
              </a:rPr>
              <a:t>的</a:t>
            </a:r>
            <a:r>
              <a:rPr lang="zh-CN" altLang="zh-CN" sz="1400" b="1" dirty="0">
                <a:solidFill>
                  <a:srgbClr val="7C8090"/>
                </a:solidFill>
              </a:rPr>
              <a:t>环境下找到更优的策略</a:t>
            </a:r>
            <a:r>
              <a:rPr lang="zh-CN" altLang="zh-CN" sz="1400" dirty="0">
                <a:solidFill>
                  <a:srgbClr val="7C8090"/>
                </a:solidFill>
              </a:rPr>
              <a:t>。</a:t>
            </a:r>
          </a:p>
          <a:p>
            <a:pPr lvl="0" indent="360000">
              <a:lnSpc>
                <a:spcPct val="150000"/>
              </a:lnSpc>
            </a:pPr>
            <a:r>
              <a:rPr lang="en-US" altLang="zh-CN" sz="1400" dirty="0" smtClean="0">
                <a:solidFill>
                  <a:srgbClr val="7C8090"/>
                </a:solidFill>
              </a:rPr>
              <a:t>3. </a:t>
            </a:r>
            <a:r>
              <a:rPr lang="zh-CN" altLang="zh-CN" sz="1400" dirty="0" smtClean="0">
                <a:solidFill>
                  <a:srgbClr val="7C8090"/>
                </a:solidFill>
              </a:rPr>
              <a:t>更</a:t>
            </a:r>
            <a:r>
              <a:rPr lang="zh-CN" altLang="zh-CN" sz="1400" dirty="0">
                <a:solidFill>
                  <a:srgbClr val="7C8090"/>
                </a:solidFill>
              </a:rPr>
              <a:t>强的</a:t>
            </a:r>
            <a:r>
              <a:rPr lang="zh-CN" altLang="zh-CN" sz="1400" b="1" dirty="0">
                <a:solidFill>
                  <a:srgbClr val="7C8090"/>
                </a:solidFill>
              </a:rPr>
              <a:t>鲁棒性</a:t>
            </a:r>
            <a:r>
              <a:rPr lang="zh-CN" altLang="zh-CN" sz="1400" dirty="0">
                <a:solidFill>
                  <a:srgbClr val="7C8090"/>
                </a:solidFill>
              </a:rPr>
              <a:t>，因为要在环境中尽可能多得去探索各种动作和情况，所以在与环境交互中遇到</a:t>
            </a:r>
            <a:r>
              <a:rPr lang="zh-CN" altLang="zh-CN" sz="1400" b="1" dirty="0">
                <a:solidFill>
                  <a:srgbClr val="7C8090"/>
                </a:solidFill>
              </a:rPr>
              <a:t>意外情况</a:t>
            </a:r>
            <a:r>
              <a:rPr lang="zh-CN" altLang="zh-CN" sz="1400" dirty="0">
                <a:solidFill>
                  <a:srgbClr val="7C8090"/>
                </a:solidFill>
              </a:rPr>
              <a:t>或者一些</a:t>
            </a:r>
            <a:r>
              <a:rPr lang="zh-CN" altLang="zh-CN" sz="1400" b="1" dirty="0">
                <a:solidFill>
                  <a:srgbClr val="7C8090"/>
                </a:solidFill>
              </a:rPr>
              <a:t>随机性的干扰</a:t>
            </a:r>
            <a:r>
              <a:rPr lang="zh-CN" altLang="zh-CN" sz="1400" dirty="0">
                <a:solidFill>
                  <a:srgbClr val="7C8090"/>
                </a:solidFill>
              </a:rPr>
              <a:t>时</a:t>
            </a:r>
            <a:r>
              <a:rPr lang="en-US" altLang="zh-CN" sz="1400" dirty="0">
                <a:solidFill>
                  <a:srgbClr val="7C8090"/>
                </a:solidFill>
              </a:rPr>
              <a:t>SAC</a:t>
            </a:r>
            <a:r>
              <a:rPr lang="zh-CN" altLang="zh-CN" sz="1400" dirty="0">
                <a:solidFill>
                  <a:srgbClr val="7C8090"/>
                </a:solidFill>
              </a:rPr>
              <a:t>也能够有不错的表现</a:t>
            </a:r>
            <a:r>
              <a:rPr lang="zh-CN" altLang="zh-CN" sz="1400" dirty="0" smtClean="0">
                <a:solidFill>
                  <a:srgbClr val="7C8090"/>
                </a:solidFill>
              </a:rPr>
              <a:t>。</a:t>
            </a:r>
            <a:endParaRPr lang="zh-CN" altLang="zh-CN" sz="1400" dirty="0">
              <a:solidFill>
                <a:srgbClr val="7C8090"/>
              </a:solidFill>
            </a:endParaRPr>
          </a:p>
        </p:txBody>
      </p:sp>
    </p:spTree>
    <p:extLst>
      <p:ext uri="{BB962C8B-B14F-4D97-AF65-F5344CB8AC3E}">
        <p14:creationId xmlns:p14="http://schemas.microsoft.com/office/powerpoint/2010/main" val="32441563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bwMode="auto">
          <a:xfrm>
            <a:off x="2960053" y="2262806"/>
            <a:ext cx="3262433" cy="707886"/>
          </a:xfrm>
          <a:prstGeom prst="rect">
            <a:avLst/>
          </a:prstGeom>
        </p:spPr>
        <p:txBody>
          <a:bodyPr wrap="none">
            <a:spAutoFit/>
          </a:bodyPr>
          <a:lstStyle/>
          <a:p>
            <a:pPr algn="ctr">
              <a:defRPr/>
            </a:pPr>
            <a:r>
              <a:rPr lang="zh-CN" altLang="en-US" sz="4000" b="1" kern="100" dirty="0">
                <a:solidFill>
                  <a:srgbClr val="8F93A1"/>
                </a:solidFill>
                <a:latin typeface="微软雅黑" panose="020B0503020204020204" pitchFamily="34" charset="-122"/>
                <a:ea typeface="微软雅黑" panose="020B0503020204020204" pitchFamily="34" charset="-122"/>
                <a:cs typeface="Times New Roman" panose="02020603050405020304" pitchFamily="18" charset="0"/>
              </a:rPr>
              <a:t>研究</a:t>
            </a:r>
            <a:r>
              <a:rPr lang="zh-CN" altLang="en-US" sz="4000" b="1" kern="100" dirty="0" smtClean="0">
                <a:solidFill>
                  <a:srgbClr val="8F93A1"/>
                </a:solidFill>
                <a:latin typeface="微软雅黑" panose="020B0503020204020204" pitchFamily="34" charset="-122"/>
                <a:ea typeface="微软雅黑" panose="020B0503020204020204" pitchFamily="34" charset="-122"/>
                <a:cs typeface="Times New Roman" panose="02020603050405020304" pitchFamily="18" charset="0"/>
              </a:rPr>
              <a:t>成果展示</a:t>
            </a:r>
            <a:endParaRPr lang="zh-CN" altLang="en-US" sz="4000" b="1" kern="100" dirty="0">
              <a:solidFill>
                <a:srgbClr val="8F93A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3" name="椭圆 42"/>
          <p:cNvSpPr/>
          <p:nvPr/>
        </p:nvSpPr>
        <p:spPr>
          <a:xfrm>
            <a:off x="3537215" y="476556"/>
            <a:ext cx="1394547" cy="1394547"/>
          </a:xfrm>
          <a:prstGeom prst="ellipse">
            <a:avLst/>
          </a:prstGeom>
          <a:solidFill>
            <a:srgbClr val="FFFEFF"/>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089213" y="1138928"/>
            <a:ext cx="1394547" cy="1394546"/>
          </a:xfrm>
          <a:prstGeom prst="ellipse">
            <a:avLst/>
          </a:prstGeom>
          <a:solidFill>
            <a:schemeClr val="tx1">
              <a:lumMod val="65000"/>
              <a:lumOff val="35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65114" y="744460"/>
            <a:ext cx="1394547" cy="1394546"/>
          </a:xfrm>
          <a:prstGeom prst="ellipse">
            <a:avLst/>
          </a:prstGeom>
          <a:gradFill>
            <a:gsLst>
              <a:gs pos="0">
                <a:srgbClr val="ECECEE"/>
              </a:gs>
              <a:gs pos="100000">
                <a:srgbClr val="E8EAF0"/>
              </a:gs>
            </a:gsLst>
            <a:lin ang="5400000" scaled="1"/>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5"/>
          <p:cNvSpPr>
            <a:spLocks noEditPoints="1"/>
          </p:cNvSpPr>
          <p:nvPr/>
        </p:nvSpPr>
        <p:spPr bwMode="auto">
          <a:xfrm>
            <a:off x="4071435" y="1045520"/>
            <a:ext cx="962676" cy="707097"/>
          </a:xfrm>
          <a:custGeom>
            <a:avLst/>
            <a:gdLst>
              <a:gd name="T0" fmla="*/ 690 w 702"/>
              <a:gd name="T1" fmla="*/ 144 h 517"/>
              <a:gd name="T2" fmla="*/ 358 w 702"/>
              <a:gd name="T3" fmla="*/ 1 h 517"/>
              <a:gd name="T4" fmla="*/ 351 w 702"/>
              <a:gd name="T5" fmla="*/ 0 h 517"/>
              <a:gd name="T6" fmla="*/ 345 w 702"/>
              <a:gd name="T7" fmla="*/ 1 h 517"/>
              <a:gd name="T8" fmla="*/ 12 w 702"/>
              <a:gd name="T9" fmla="*/ 144 h 517"/>
              <a:gd name="T10" fmla="*/ 0 w 702"/>
              <a:gd name="T11" fmla="*/ 164 h 517"/>
              <a:gd name="T12" fmla="*/ 12 w 702"/>
              <a:gd name="T13" fmla="*/ 183 h 517"/>
              <a:gd name="T14" fmla="*/ 345 w 702"/>
              <a:gd name="T15" fmla="*/ 326 h 517"/>
              <a:gd name="T16" fmla="*/ 358 w 702"/>
              <a:gd name="T17" fmla="*/ 326 h 517"/>
              <a:gd name="T18" fmla="*/ 616 w 702"/>
              <a:gd name="T19" fmla="*/ 215 h 517"/>
              <a:gd name="T20" fmla="*/ 616 w 702"/>
              <a:gd name="T21" fmla="*/ 329 h 517"/>
              <a:gd name="T22" fmla="*/ 593 w 702"/>
              <a:gd name="T23" fmla="*/ 370 h 517"/>
              <a:gd name="T24" fmla="*/ 616 w 702"/>
              <a:gd name="T25" fmla="*/ 412 h 517"/>
              <a:gd name="T26" fmla="*/ 616 w 702"/>
              <a:gd name="T27" fmla="*/ 452 h 517"/>
              <a:gd name="T28" fmla="*/ 650 w 702"/>
              <a:gd name="T29" fmla="*/ 452 h 517"/>
              <a:gd name="T30" fmla="*/ 650 w 702"/>
              <a:gd name="T31" fmla="*/ 412 h 517"/>
              <a:gd name="T32" fmla="*/ 674 w 702"/>
              <a:gd name="T33" fmla="*/ 370 h 517"/>
              <a:gd name="T34" fmla="*/ 650 w 702"/>
              <a:gd name="T35" fmla="*/ 329 h 517"/>
              <a:gd name="T36" fmla="*/ 650 w 702"/>
              <a:gd name="T37" fmla="*/ 200 h 517"/>
              <a:gd name="T38" fmla="*/ 690 w 702"/>
              <a:gd name="T39" fmla="*/ 183 h 517"/>
              <a:gd name="T40" fmla="*/ 702 w 702"/>
              <a:gd name="T41" fmla="*/ 164 h 517"/>
              <a:gd name="T42" fmla="*/ 690 w 702"/>
              <a:gd name="T43" fmla="*/ 144 h 517"/>
              <a:gd name="T44" fmla="*/ 351 w 702"/>
              <a:gd name="T45" fmla="*/ 355 h 517"/>
              <a:gd name="T46" fmla="*/ 336 w 702"/>
              <a:gd name="T47" fmla="*/ 352 h 517"/>
              <a:gd name="T48" fmla="*/ 129 w 702"/>
              <a:gd name="T49" fmla="*/ 262 h 517"/>
              <a:gd name="T50" fmla="*/ 129 w 702"/>
              <a:gd name="T51" fmla="*/ 386 h 517"/>
              <a:gd name="T52" fmla="*/ 327 w 702"/>
              <a:gd name="T53" fmla="*/ 517 h 517"/>
              <a:gd name="T54" fmla="*/ 375 w 702"/>
              <a:gd name="T55" fmla="*/ 517 h 517"/>
              <a:gd name="T56" fmla="*/ 574 w 702"/>
              <a:gd name="T57" fmla="*/ 386 h 517"/>
              <a:gd name="T58" fmla="*/ 574 w 702"/>
              <a:gd name="T59" fmla="*/ 262 h 517"/>
              <a:gd name="T60" fmla="*/ 366 w 702"/>
              <a:gd name="T61" fmla="*/ 352 h 517"/>
              <a:gd name="T62" fmla="*/ 351 w 702"/>
              <a:gd name="T63" fmla="*/ 355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2" h="517">
                <a:moveTo>
                  <a:pt x="690" y="144"/>
                </a:moveTo>
                <a:cubicBezTo>
                  <a:pt x="358" y="1"/>
                  <a:pt x="358" y="1"/>
                  <a:pt x="358" y="1"/>
                </a:cubicBezTo>
                <a:cubicBezTo>
                  <a:pt x="356" y="0"/>
                  <a:pt x="353" y="0"/>
                  <a:pt x="351" y="0"/>
                </a:cubicBezTo>
                <a:cubicBezTo>
                  <a:pt x="349" y="0"/>
                  <a:pt x="347" y="0"/>
                  <a:pt x="345" y="1"/>
                </a:cubicBezTo>
                <a:cubicBezTo>
                  <a:pt x="12" y="144"/>
                  <a:pt x="12" y="144"/>
                  <a:pt x="12" y="144"/>
                </a:cubicBezTo>
                <a:cubicBezTo>
                  <a:pt x="5" y="147"/>
                  <a:pt x="0" y="155"/>
                  <a:pt x="0" y="164"/>
                </a:cubicBezTo>
                <a:cubicBezTo>
                  <a:pt x="0" y="172"/>
                  <a:pt x="5" y="180"/>
                  <a:pt x="12" y="183"/>
                </a:cubicBezTo>
                <a:cubicBezTo>
                  <a:pt x="345" y="326"/>
                  <a:pt x="345" y="326"/>
                  <a:pt x="345" y="326"/>
                </a:cubicBezTo>
                <a:cubicBezTo>
                  <a:pt x="349" y="328"/>
                  <a:pt x="354" y="328"/>
                  <a:pt x="358" y="326"/>
                </a:cubicBezTo>
                <a:cubicBezTo>
                  <a:pt x="616" y="215"/>
                  <a:pt x="616" y="215"/>
                  <a:pt x="616" y="215"/>
                </a:cubicBezTo>
                <a:cubicBezTo>
                  <a:pt x="616" y="329"/>
                  <a:pt x="616" y="329"/>
                  <a:pt x="616" y="329"/>
                </a:cubicBezTo>
                <a:cubicBezTo>
                  <a:pt x="602" y="336"/>
                  <a:pt x="593" y="352"/>
                  <a:pt x="593" y="370"/>
                </a:cubicBezTo>
                <a:cubicBezTo>
                  <a:pt x="593" y="389"/>
                  <a:pt x="602" y="405"/>
                  <a:pt x="616" y="412"/>
                </a:cubicBezTo>
                <a:cubicBezTo>
                  <a:pt x="616" y="452"/>
                  <a:pt x="616" y="452"/>
                  <a:pt x="616" y="452"/>
                </a:cubicBezTo>
                <a:cubicBezTo>
                  <a:pt x="650" y="452"/>
                  <a:pt x="650" y="452"/>
                  <a:pt x="650" y="452"/>
                </a:cubicBezTo>
                <a:cubicBezTo>
                  <a:pt x="650" y="412"/>
                  <a:pt x="650" y="412"/>
                  <a:pt x="650" y="412"/>
                </a:cubicBezTo>
                <a:cubicBezTo>
                  <a:pt x="664" y="405"/>
                  <a:pt x="674" y="389"/>
                  <a:pt x="674" y="370"/>
                </a:cubicBezTo>
                <a:cubicBezTo>
                  <a:pt x="674" y="352"/>
                  <a:pt x="664" y="336"/>
                  <a:pt x="650" y="329"/>
                </a:cubicBezTo>
                <a:cubicBezTo>
                  <a:pt x="650" y="200"/>
                  <a:pt x="650" y="200"/>
                  <a:pt x="650" y="200"/>
                </a:cubicBezTo>
                <a:cubicBezTo>
                  <a:pt x="690" y="183"/>
                  <a:pt x="690" y="183"/>
                  <a:pt x="690" y="183"/>
                </a:cubicBezTo>
                <a:cubicBezTo>
                  <a:pt x="697" y="180"/>
                  <a:pt x="702" y="172"/>
                  <a:pt x="702" y="164"/>
                </a:cubicBezTo>
                <a:cubicBezTo>
                  <a:pt x="702" y="155"/>
                  <a:pt x="697" y="147"/>
                  <a:pt x="690" y="144"/>
                </a:cubicBezTo>
                <a:close/>
                <a:moveTo>
                  <a:pt x="351" y="355"/>
                </a:moveTo>
                <a:cubicBezTo>
                  <a:pt x="346" y="355"/>
                  <a:pt x="341" y="354"/>
                  <a:pt x="336" y="352"/>
                </a:cubicBezTo>
                <a:cubicBezTo>
                  <a:pt x="129" y="262"/>
                  <a:pt x="129" y="262"/>
                  <a:pt x="129" y="262"/>
                </a:cubicBezTo>
                <a:cubicBezTo>
                  <a:pt x="129" y="386"/>
                  <a:pt x="129" y="386"/>
                  <a:pt x="129" y="386"/>
                </a:cubicBezTo>
                <a:cubicBezTo>
                  <a:pt x="129" y="487"/>
                  <a:pt x="280" y="517"/>
                  <a:pt x="327" y="517"/>
                </a:cubicBezTo>
                <a:cubicBezTo>
                  <a:pt x="375" y="517"/>
                  <a:pt x="375" y="517"/>
                  <a:pt x="375" y="517"/>
                </a:cubicBezTo>
                <a:cubicBezTo>
                  <a:pt x="410" y="517"/>
                  <a:pt x="574" y="487"/>
                  <a:pt x="574" y="386"/>
                </a:cubicBezTo>
                <a:cubicBezTo>
                  <a:pt x="574" y="262"/>
                  <a:pt x="574" y="262"/>
                  <a:pt x="574" y="262"/>
                </a:cubicBezTo>
                <a:cubicBezTo>
                  <a:pt x="366" y="352"/>
                  <a:pt x="366" y="352"/>
                  <a:pt x="366" y="352"/>
                </a:cubicBezTo>
                <a:cubicBezTo>
                  <a:pt x="361" y="354"/>
                  <a:pt x="356" y="355"/>
                  <a:pt x="351" y="355"/>
                </a:cubicBezTo>
                <a:close/>
              </a:path>
            </a:pathLst>
          </a:custGeom>
          <a:solidFill>
            <a:srgbClr val="8F93A1"/>
          </a:solidFill>
          <a:ln>
            <a:noFill/>
          </a:ln>
        </p:spPr>
        <p:txBody>
          <a:bodyPr vert="horz" wrap="square" lIns="91440" tIns="45720" rIns="91440" bIns="45720" numCol="1" anchor="t" anchorCtr="0" compatLnSpc="1"/>
          <a:lstStyle/>
          <a:p>
            <a:endParaRPr lang="zh-CN" altLang="en-US"/>
          </a:p>
        </p:txBody>
      </p:sp>
      <p:sp>
        <p:nvSpPr>
          <p:cNvPr id="33" name="矩形: 圆角 32"/>
          <p:cNvSpPr/>
          <p:nvPr/>
        </p:nvSpPr>
        <p:spPr>
          <a:xfrm>
            <a:off x="3988504" y="3577476"/>
            <a:ext cx="1152000" cy="251847"/>
          </a:xfrm>
          <a:prstGeom prst="roundRect">
            <a:avLst>
              <a:gd name="adj" fmla="val 50000"/>
            </a:avLst>
          </a:prstGeom>
          <a:solidFill>
            <a:srgbClr val="8F93A1"/>
          </a:solidFill>
          <a:ln>
            <a:noFill/>
          </a:ln>
          <a:effectLst>
            <a:outerShdw blurRad="127000"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1200">
                <a:solidFill>
                  <a:schemeClr val="bg1"/>
                </a:solidFill>
                <a:latin typeface="+mj-lt"/>
              </a:rPr>
              <a:t>PART  TWO</a:t>
            </a:r>
            <a:endParaRPr lang="zh-CN" altLang="en-US" sz="1200">
              <a:solidFill>
                <a:schemeClr val="bg1"/>
              </a:solidFill>
              <a:latin typeface="+mj-lt"/>
            </a:endParaRPr>
          </a:p>
        </p:txBody>
      </p:sp>
      <p:grpSp>
        <p:nvGrpSpPr>
          <p:cNvPr id="17" name="组合 16"/>
          <p:cNvGrpSpPr/>
          <p:nvPr/>
        </p:nvGrpSpPr>
        <p:grpSpPr>
          <a:xfrm>
            <a:off x="614363" y="242628"/>
            <a:ext cx="854903" cy="223134"/>
            <a:chOff x="3537215" y="97436"/>
            <a:chExt cx="1889224" cy="493096"/>
          </a:xfrm>
        </p:grpSpPr>
        <p:sp>
          <p:nvSpPr>
            <p:cNvPr id="20" name="矩形: 圆角 19"/>
            <p:cNvSpPr/>
            <p:nvPr/>
          </p:nvSpPr>
          <p:spPr>
            <a:xfrm>
              <a:off x="3537215" y="97436"/>
              <a:ext cx="1889224" cy="493096"/>
            </a:xfrm>
            <a:prstGeom prst="roundRect">
              <a:avLst>
                <a:gd name="adj" fmla="val 50000"/>
              </a:avLst>
            </a:prstGeom>
            <a:solidFill>
              <a:srgbClr val="E7E5ED"/>
            </a:solidFill>
            <a:ln w="1270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sz="2800">
                <a:solidFill>
                  <a:schemeClr val="bg1"/>
                </a:solidFill>
                <a:effectLst>
                  <a:outerShdw blurRad="38100" dist="38100" dir="2700000" algn="tl">
                    <a:srgbClr val="000000">
                      <a:alpha val="43137"/>
                    </a:srgbClr>
                  </a:outerShdw>
                </a:effectLst>
                <a:latin typeface="DIN-BoldItalic" pitchFamily="50" charset="0"/>
              </a:endParaRPr>
            </a:p>
          </p:txBody>
        </p:sp>
        <p:sp>
          <p:nvSpPr>
            <p:cNvPr id="22" name="椭圆 21"/>
            <p:cNvSpPr/>
            <p:nvPr/>
          </p:nvSpPr>
          <p:spPr>
            <a:xfrm>
              <a:off x="3537215" y="106613"/>
              <a:ext cx="474687" cy="474687"/>
            </a:xfrm>
            <a:prstGeom prst="ellipse">
              <a:avLst/>
            </a:prstGeom>
            <a:solidFill>
              <a:srgbClr val="8F93A1"/>
            </a:solidFill>
            <a:ln w="12700">
              <a:noFill/>
            </a:ln>
            <a:effectLst>
              <a:innerShdw blurRad="330200" dist="165100" dir="162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800">
                <a:solidFill>
                  <a:schemeClr val="bg1"/>
                </a:solidFill>
                <a:effectLst>
                  <a:outerShdw blurRad="38100" dist="38100" dir="2700000" algn="tl">
                    <a:srgbClr val="000000">
                      <a:alpha val="43137"/>
                    </a:srgbClr>
                  </a:outerShdw>
                </a:effectLst>
                <a:latin typeface="DIN-BoldItalic" pitchFamily="50" charset="0"/>
              </a:endParaRPr>
            </a:p>
          </p:txBody>
        </p:sp>
      </p:grpSp>
      <p:grpSp>
        <p:nvGrpSpPr>
          <p:cNvPr id="24" name="Group 4"/>
          <p:cNvGrpSpPr>
            <a:grpSpLocks noChangeAspect="1"/>
          </p:cNvGrpSpPr>
          <p:nvPr/>
        </p:nvGrpSpPr>
        <p:grpSpPr bwMode="auto">
          <a:xfrm>
            <a:off x="676948" y="309038"/>
            <a:ext cx="89632" cy="89234"/>
            <a:chOff x="298" y="278"/>
            <a:chExt cx="225" cy="224"/>
          </a:xfrm>
          <a:solidFill>
            <a:schemeClr val="bg1"/>
          </a:solidFill>
        </p:grpSpPr>
        <p:sp>
          <p:nvSpPr>
            <p:cNvPr id="25" name="Oval 5"/>
            <p:cNvSpPr>
              <a:spLocks noChangeArrowheads="1"/>
            </p:cNvSpPr>
            <p:nvPr/>
          </p:nvSpPr>
          <p:spPr bwMode="auto">
            <a:xfrm>
              <a:off x="355" y="336"/>
              <a:ext cx="29" cy="2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6"/>
            <p:cNvSpPr/>
            <p:nvPr/>
          </p:nvSpPr>
          <p:spPr bwMode="auto">
            <a:xfrm>
              <a:off x="298" y="278"/>
              <a:ext cx="225" cy="224"/>
            </a:xfrm>
            <a:custGeom>
              <a:avLst/>
              <a:gdLst>
                <a:gd name="T0" fmla="*/ 693 w 706"/>
                <a:gd name="T1" fmla="*/ 645 h 703"/>
                <a:gd name="T2" fmla="*/ 549 w 706"/>
                <a:gd name="T3" fmla="*/ 501 h 703"/>
                <a:gd name="T4" fmla="*/ 617 w 706"/>
                <a:gd name="T5" fmla="*/ 308 h 703"/>
                <a:gd name="T6" fmla="*/ 527 w 706"/>
                <a:gd name="T7" fmla="*/ 90 h 703"/>
                <a:gd name="T8" fmla="*/ 309 w 706"/>
                <a:gd name="T9" fmla="*/ 0 h 703"/>
                <a:gd name="T10" fmla="*/ 91 w 706"/>
                <a:gd name="T11" fmla="*/ 90 h 703"/>
                <a:gd name="T12" fmla="*/ 0 w 706"/>
                <a:gd name="T13" fmla="*/ 308 h 703"/>
                <a:gd name="T14" fmla="*/ 91 w 706"/>
                <a:gd name="T15" fmla="*/ 526 h 703"/>
                <a:gd name="T16" fmla="*/ 309 w 706"/>
                <a:gd name="T17" fmla="*/ 617 h 703"/>
                <a:gd name="T18" fmla="*/ 390 w 706"/>
                <a:gd name="T19" fmla="*/ 606 h 703"/>
                <a:gd name="T20" fmla="*/ 414 w 706"/>
                <a:gd name="T21" fmla="*/ 564 h 703"/>
                <a:gd name="T22" fmla="*/ 372 w 706"/>
                <a:gd name="T23" fmla="*/ 541 h 703"/>
                <a:gd name="T24" fmla="*/ 138 w 706"/>
                <a:gd name="T25" fmla="*/ 479 h 703"/>
                <a:gd name="T26" fmla="*/ 68 w 706"/>
                <a:gd name="T27" fmla="*/ 308 h 703"/>
                <a:gd name="T28" fmla="*/ 138 w 706"/>
                <a:gd name="T29" fmla="*/ 138 h 703"/>
                <a:gd name="T30" fmla="*/ 479 w 706"/>
                <a:gd name="T31" fmla="*/ 138 h 703"/>
                <a:gd name="T32" fmla="*/ 550 w 706"/>
                <a:gd name="T33" fmla="*/ 308 h 703"/>
                <a:gd name="T34" fmla="*/ 479 w 706"/>
                <a:gd name="T35" fmla="*/ 479 h 703"/>
                <a:gd name="T36" fmla="*/ 479 w 706"/>
                <a:gd name="T37" fmla="*/ 526 h 703"/>
                <a:gd name="T38" fmla="*/ 484 w 706"/>
                <a:gd name="T39" fmla="*/ 531 h 703"/>
                <a:gd name="T40" fmla="*/ 489 w 706"/>
                <a:gd name="T41" fmla="*/ 536 h 703"/>
                <a:gd name="T42" fmla="*/ 646 w 706"/>
                <a:gd name="T43" fmla="*/ 693 h 703"/>
                <a:gd name="T44" fmla="*/ 669 w 706"/>
                <a:gd name="T45" fmla="*/ 703 h 703"/>
                <a:gd name="T46" fmla="*/ 693 w 706"/>
                <a:gd name="T47" fmla="*/ 693 h 703"/>
                <a:gd name="T48" fmla="*/ 693 w 706"/>
                <a:gd name="T49" fmla="*/ 645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06" h="703">
                  <a:moveTo>
                    <a:pt x="693" y="645"/>
                  </a:moveTo>
                  <a:cubicBezTo>
                    <a:pt x="549" y="501"/>
                    <a:pt x="549" y="501"/>
                    <a:pt x="549" y="501"/>
                  </a:cubicBezTo>
                  <a:cubicBezTo>
                    <a:pt x="593" y="447"/>
                    <a:pt x="617" y="379"/>
                    <a:pt x="617" y="308"/>
                  </a:cubicBezTo>
                  <a:cubicBezTo>
                    <a:pt x="617" y="226"/>
                    <a:pt x="585" y="149"/>
                    <a:pt x="527" y="90"/>
                  </a:cubicBezTo>
                  <a:cubicBezTo>
                    <a:pt x="468" y="32"/>
                    <a:pt x="391" y="0"/>
                    <a:pt x="309" y="0"/>
                  </a:cubicBezTo>
                  <a:cubicBezTo>
                    <a:pt x="226" y="0"/>
                    <a:pt x="149" y="32"/>
                    <a:pt x="91" y="90"/>
                  </a:cubicBezTo>
                  <a:cubicBezTo>
                    <a:pt x="32" y="149"/>
                    <a:pt x="0" y="226"/>
                    <a:pt x="0" y="308"/>
                  </a:cubicBezTo>
                  <a:cubicBezTo>
                    <a:pt x="0" y="391"/>
                    <a:pt x="32" y="468"/>
                    <a:pt x="91" y="526"/>
                  </a:cubicBezTo>
                  <a:cubicBezTo>
                    <a:pt x="149" y="585"/>
                    <a:pt x="228" y="617"/>
                    <a:pt x="309" y="617"/>
                  </a:cubicBezTo>
                  <a:cubicBezTo>
                    <a:pt x="336" y="617"/>
                    <a:pt x="363" y="613"/>
                    <a:pt x="390" y="606"/>
                  </a:cubicBezTo>
                  <a:cubicBezTo>
                    <a:pt x="408" y="601"/>
                    <a:pt x="418" y="582"/>
                    <a:pt x="414" y="564"/>
                  </a:cubicBezTo>
                  <a:cubicBezTo>
                    <a:pt x="409" y="547"/>
                    <a:pt x="390" y="536"/>
                    <a:pt x="372" y="541"/>
                  </a:cubicBezTo>
                  <a:cubicBezTo>
                    <a:pt x="289" y="564"/>
                    <a:pt x="199" y="540"/>
                    <a:pt x="138" y="479"/>
                  </a:cubicBezTo>
                  <a:cubicBezTo>
                    <a:pt x="93" y="433"/>
                    <a:pt x="68" y="373"/>
                    <a:pt x="68" y="308"/>
                  </a:cubicBezTo>
                  <a:cubicBezTo>
                    <a:pt x="68" y="244"/>
                    <a:pt x="93" y="184"/>
                    <a:pt x="138" y="138"/>
                  </a:cubicBezTo>
                  <a:cubicBezTo>
                    <a:pt x="232" y="44"/>
                    <a:pt x="385" y="44"/>
                    <a:pt x="479" y="138"/>
                  </a:cubicBezTo>
                  <a:cubicBezTo>
                    <a:pt x="525" y="184"/>
                    <a:pt x="550" y="244"/>
                    <a:pt x="550" y="308"/>
                  </a:cubicBezTo>
                  <a:cubicBezTo>
                    <a:pt x="550" y="373"/>
                    <a:pt x="525" y="433"/>
                    <a:pt x="479" y="479"/>
                  </a:cubicBezTo>
                  <a:cubicBezTo>
                    <a:pt x="466" y="492"/>
                    <a:pt x="466" y="513"/>
                    <a:pt x="479" y="526"/>
                  </a:cubicBezTo>
                  <a:cubicBezTo>
                    <a:pt x="481" y="528"/>
                    <a:pt x="483" y="529"/>
                    <a:pt x="484" y="531"/>
                  </a:cubicBezTo>
                  <a:cubicBezTo>
                    <a:pt x="486" y="533"/>
                    <a:pt x="487" y="534"/>
                    <a:pt x="489" y="536"/>
                  </a:cubicBezTo>
                  <a:cubicBezTo>
                    <a:pt x="646" y="693"/>
                    <a:pt x="646" y="693"/>
                    <a:pt x="646" y="693"/>
                  </a:cubicBezTo>
                  <a:cubicBezTo>
                    <a:pt x="652" y="699"/>
                    <a:pt x="661" y="703"/>
                    <a:pt x="669" y="703"/>
                  </a:cubicBezTo>
                  <a:cubicBezTo>
                    <a:pt x="678" y="703"/>
                    <a:pt x="687" y="699"/>
                    <a:pt x="693" y="693"/>
                  </a:cubicBezTo>
                  <a:cubicBezTo>
                    <a:pt x="706" y="680"/>
                    <a:pt x="706" y="658"/>
                    <a:pt x="693" y="6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2" name="矩形 31"/>
          <p:cNvSpPr/>
          <p:nvPr/>
        </p:nvSpPr>
        <p:spPr bwMode="auto">
          <a:xfrm>
            <a:off x="4436745" y="4409461"/>
            <a:ext cx="309880" cy="252730"/>
          </a:xfrm>
          <a:prstGeom prst="rect">
            <a:avLst/>
          </a:prstGeom>
        </p:spPr>
        <p:txBody>
          <a:bodyPr wrap="none">
            <a:spAutoFit/>
          </a:bodyPr>
          <a:lstStyle/>
          <a:p>
            <a:pPr algn="ctr">
              <a:defRPr/>
            </a:pPr>
            <a:endParaRPr lang="zh-CN" altLang="en-US" sz="1050" kern="100">
              <a:solidFill>
                <a:srgbClr val="8F93A1"/>
              </a:solidFill>
              <a:latin typeface="+mj-ea"/>
              <a:ea typeface="+mj-ea"/>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6"/>
          <p:cNvSpPr txBox="1">
            <a:spLocks noChangeArrowheads="1"/>
          </p:cNvSpPr>
          <p:nvPr/>
        </p:nvSpPr>
        <p:spPr bwMode="auto">
          <a:xfrm>
            <a:off x="171243" y="140353"/>
            <a:ext cx="17139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2000" dirty="0" smtClean="0">
                <a:solidFill>
                  <a:srgbClr val="7C8090"/>
                </a:solidFill>
                <a:latin typeface="+mj-ea"/>
                <a:ea typeface="+mj-ea"/>
              </a:rPr>
              <a:t>A3C</a:t>
            </a:r>
            <a:r>
              <a:rPr lang="zh-CN" altLang="en-US" sz="2000" dirty="0" smtClean="0">
                <a:solidFill>
                  <a:srgbClr val="7C8090"/>
                </a:solidFill>
                <a:latin typeface="+mj-ea"/>
                <a:ea typeface="+mj-ea"/>
              </a:rPr>
              <a:t>性能分析</a:t>
            </a:r>
            <a:endParaRPr lang="zh-CN" altLang="en-US" sz="2000" dirty="0">
              <a:solidFill>
                <a:srgbClr val="7C8090"/>
              </a:solidFill>
              <a:latin typeface="+mj-ea"/>
              <a:ea typeface="+mj-ea"/>
            </a:endParaRPr>
          </a:p>
        </p:txBody>
      </p:sp>
      <p:sp>
        <p:nvSpPr>
          <p:cNvPr id="36" name="矩形 35"/>
          <p:cNvSpPr/>
          <p:nvPr/>
        </p:nvSpPr>
        <p:spPr bwMode="auto">
          <a:xfrm>
            <a:off x="3371415" y="1004809"/>
            <a:ext cx="2018501" cy="461665"/>
          </a:xfrm>
          <a:prstGeom prst="rect">
            <a:avLst/>
          </a:prstGeom>
          <a:noFill/>
        </p:spPr>
        <p:txBody>
          <a:bodyPr wrap="none">
            <a:spAutoFit/>
          </a:bodyPr>
          <a:lstStyle/>
          <a:p>
            <a:pPr algn="ctr">
              <a:defRPr/>
            </a:pPr>
            <a:r>
              <a:rPr lang="en-US" altLang="zh-CN" sz="2400" kern="100" dirty="0" smtClean="0">
                <a:solidFill>
                  <a:srgbClr val="7C8090"/>
                </a:solidFill>
                <a:latin typeface="微软雅黑" panose="020B0503020204020204" pitchFamily="34" charset="-122"/>
                <a:ea typeface="微软雅黑" panose="020B0503020204020204" pitchFamily="34" charset="-122"/>
                <a:cs typeface="Times New Roman" panose="02020603050405020304" pitchFamily="18" charset="0"/>
              </a:rPr>
              <a:t>A3C</a:t>
            </a:r>
            <a:r>
              <a:rPr lang="zh-CN" altLang="en-US" sz="2400" kern="100" dirty="0" smtClean="0">
                <a:solidFill>
                  <a:srgbClr val="7C8090"/>
                </a:solidFill>
                <a:latin typeface="微软雅黑" panose="020B0503020204020204" pitchFamily="34" charset="-122"/>
                <a:ea typeface="微软雅黑" panose="020B0503020204020204" pitchFamily="34" charset="-122"/>
                <a:cs typeface="Times New Roman" panose="02020603050405020304" pitchFamily="18" charset="0"/>
              </a:rPr>
              <a:t>性能分析</a:t>
            </a:r>
            <a:endParaRPr lang="zh-CN" altLang="en-US" sz="2400" kern="100" dirty="0">
              <a:solidFill>
                <a:srgbClr val="7C809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 name="矩形 36"/>
          <p:cNvSpPr/>
          <p:nvPr/>
        </p:nvSpPr>
        <p:spPr>
          <a:xfrm>
            <a:off x="935549" y="1590900"/>
            <a:ext cx="3244565" cy="3000821"/>
          </a:xfrm>
          <a:prstGeom prst="rect">
            <a:avLst/>
          </a:prstGeom>
        </p:spPr>
        <p:txBody>
          <a:bodyPr wrap="square">
            <a:spAutoFit/>
          </a:bodyPr>
          <a:lstStyle/>
          <a:p>
            <a:pPr indent="360000">
              <a:lnSpc>
                <a:spcPct val="150000"/>
              </a:lnSpc>
            </a:pPr>
            <a:r>
              <a:rPr lang="zh-CN" altLang="en-US" sz="1400" dirty="0" smtClean="0">
                <a:solidFill>
                  <a:srgbClr val="7C8090"/>
                </a:solidFill>
              </a:rPr>
              <a:t>衰弱因子</a:t>
            </a:r>
            <a:r>
              <a:rPr lang="en-US" altLang="zh-CN" sz="1400" dirty="0" smtClean="0">
                <a:solidFill>
                  <a:srgbClr val="7C8090"/>
                </a:solidFill>
              </a:rPr>
              <a:t>gamma</a:t>
            </a:r>
            <a:r>
              <a:rPr lang="zh-CN" altLang="en-US" sz="1400" dirty="0">
                <a:solidFill>
                  <a:srgbClr val="7C8090"/>
                </a:solidFill>
              </a:rPr>
              <a:t>为</a:t>
            </a:r>
            <a:r>
              <a:rPr lang="en-US" altLang="zh-CN" sz="1400" dirty="0">
                <a:solidFill>
                  <a:srgbClr val="7C8090"/>
                </a:solidFill>
              </a:rPr>
              <a:t>0.99</a:t>
            </a:r>
            <a:r>
              <a:rPr lang="zh-CN" altLang="en-US" sz="1400" dirty="0">
                <a:solidFill>
                  <a:srgbClr val="7C8090"/>
                </a:solidFill>
              </a:rPr>
              <a:t>，</a:t>
            </a:r>
            <a:r>
              <a:rPr lang="zh-CN" altLang="zh-CN" sz="1400" dirty="0">
                <a:solidFill>
                  <a:srgbClr val="7C8090"/>
                </a:solidFill>
              </a:rPr>
              <a:t>网络学习率为</a:t>
            </a:r>
            <a:r>
              <a:rPr lang="en-US" altLang="zh-CN" sz="1400" dirty="0">
                <a:solidFill>
                  <a:srgbClr val="7C8090"/>
                </a:solidFill>
              </a:rPr>
              <a:t>0.000025</a:t>
            </a:r>
            <a:r>
              <a:rPr lang="zh-CN" altLang="zh-CN" sz="1400" dirty="0">
                <a:solidFill>
                  <a:srgbClr val="7C8090"/>
                </a:solidFill>
              </a:rPr>
              <a:t>，</a:t>
            </a:r>
            <a:r>
              <a:rPr lang="en-US" altLang="zh-CN" sz="1400" dirty="0">
                <a:solidFill>
                  <a:srgbClr val="7C8090"/>
                </a:solidFill>
              </a:rPr>
              <a:t>batch size</a:t>
            </a:r>
            <a:r>
              <a:rPr lang="zh-CN" altLang="zh-CN" sz="1400" dirty="0" smtClean="0">
                <a:solidFill>
                  <a:srgbClr val="7C8090"/>
                </a:solidFill>
              </a:rPr>
              <a:t>为</a:t>
            </a:r>
            <a:r>
              <a:rPr lang="en-US" altLang="zh-CN" sz="1400" dirty="0" smtClean="0">
                <a:solidFill>
                  <a:srgbClr val="7C8090"/>
                </a:solidFill>
              </a:rPr>
              <a:t>16</a:t>
            </a:r>
            <a:r>
              <a:rPr lang="zh-CN" altLang="en-US" sz="1400" dirty="0" smtClean="0">
                <a:solidFill>
                  <a:srgbClr val="7C8090"/>
                </a:solidFill>
              </a:rPr>
              <a:t>。</a:t>
            </a:r>
            <a:endParaRPr lang="en-US" altLang="zh-CN" sz="1400" dirty="0" smtClean="0">
              <a:solidFill>
                <a:srgbClr val="7C8090"/>
              </a:solidFill>
            </a:endParaRPr>
          </a:p>
          <a:p>
            <a:pPr indent="360000">
              <a:lnSpc>
                <a:spcPct val="150000"/>
              </a:lnSpc>
            </a:pPr>
            <a:r>
              <a:rPr lang="zh-CN" altLang="zh-CN" sz="1400" dirty="0" smtClean="0">
                <a:solidFill>
                  <a:srgbClr val="7C8090"/>
                </a:solidFill>
              </a:rPr>
              <a:t>在</a:t>
            </a:r>
            <a:r>
              <a:rPr lang="zh-CN" altLang="zh-CN" sz="1400" dirty="0">
                <a:solidFill>
                  <a:srgbClr val="7C8090"/>
                </a:solidFill>
              </a:rPr>
              <a:t>前期的探索结束</a:t>
            </a:r>
            <a:r>
              <a:rPr lang="zh-CN" altLang="zh-CN" sz="1400" dirty="0" smtClean="0">
                <a:solidFill>
                  <a:srgbClr val="7C8090"/>
                </a:solidFill>
              </a:rPr>
              <a:t>后</a:t>
            </a:r>
            <a:r>
              <a:rPr lang="zh-CN" altLang="en-US" sz="1400" dirty="0" smtClean="0">
                <a:solidFill>
                  <a:srgbClr val="7C8090"/>
                </a:solidFill>
              </a:rPr>
              <a:t>，</a:t>
            </a:r>
            <a:r>
              <a:rPr lang="zh-CN" altLang="en-US" sz="1400" b="1" dirty="0" smtClean="0">
                <a:solidFill>
                  <a:srgbClr val="7C8090"/>
                </a:solidFill>
              </a:rPr>
              <a:t>即使给了</a:t>
            </a:r>
            <a:r>
              <a:rPr lang="en-US" altLang="zh-CN" sz="1400" b="1" dirty="0" smtClean="0">
                <a:solidFill>
                  <a:srgbClr val="7C8090"/>
                </a:solidFill>
              </a:rPr>
              <a:t>4000</a:t>
            </a:r>
            <a:r>
              <a:rPr lang="zh-CN" altLang="en-US" sz="1400" b="1" dirty="0" smtClean="0">
                <a:solidFill>
                  <a:srgbClr val="7C8090"/>
                </a:solidFill>
              </a:rPr>
              <a:t>个</a:t>
            </a:r>
            <a:r>
              <a:rPr lang="en-US" altLang="zh-CN" sz="1400" b="1" dirty="0" smtClean="0">
                <a:solidFill>
                  <a:srgbClr val="7C8090"/>
                </a:solidFill>
              </a:rPr>
              <a:t>episode</a:t>
            </a:r>
            <a:r>
              <a:rPr lang="zh-CN" altLang="en-US" sz="1400" b="1" dirty="0" smtClean="0">
                <a:solidFill>
                  <a:srgbClr val="7C8090"/>
                </a:solidFill>
              </a:rPr>
              <a:t>的时间也还是没有学会驾驶策略</a:t>
            </a:r>
            <a:r>
              <a:rPr lang="zh-CN" altLang="en-US" sz="1400" dirty="0" smtClean="0">
                <a:solidFill>
                  <a:srgbClr val="7C8090"/>
                </a:solidFill>
              </a:rPr>
              <a:t>，根据</a:t>
            </a:r>
            <a:r>
              <a:rPr lang="en-US" altLang="zh-CN" sz="1400" dirty="0" smtClean="0">
                <a:solidFill>
                  <a:srgbClr val="7C8090"/>
                </a:solidFill>
              </a:rPr>
              <a:t>Agent</a:t>
            </a:r>
            <a:r>
              <a:rPr lang="zh-CN" altLang="en-US" sz="1400" dirty="0" smtClean="0">
                <a:solidFill>
                  <a:srgbClr val="7C8090"/>
                </a:solidFill>
              </a:rPr>
              <a:t>输出的策略观察会发现它收敛到了</a:t>
            </a:r>
            <a:r>
              <a:rPr lang="zh-CN" altLang="zh-CN" sz="1400" b="1" dirty="0" smtClean="0">
                <a:solidFill>
                  <a:srgbClr val="7C8090"/>
                </a:solidFill>
              </a:rPr>
              <a:t>局部最优</a:t>
            </a:r>
            <a:r>
              <a:rPr lang="zh-CN" altLang="zh-CN" sz="1400" dirty="0" smtClean="0">
                <a:solidFill>
                  <a:srgbClr val="7C8090"/>
                </a:solidFill>
              </a:rPr>
              <a:t>，</a:t>
            </a:r>
            <a:r>
              <a:rPr lang="zh-CN" altLang="en-US" sz="1400" dirty="0" smtClean="0">
                <a:solidFill>
                  <a:srgbClr val="7C8090"/>
                </a:solidFill>
              </a:rPr>
              <a:t>不再</a:t>
            </a:r>
            <a:r>
              <a:rPr lang="zh-CN" altLang="zh-CN" sz="1400" dirty="0" smtClean="0">
                <a:solidFill>
                  <a:srgbClr val="7C8090"/>
                </a:solidFill>
              </a:rPr>
              <a:t>继续</a:t>
            </a:r>
            <a:r>
              <a:rPr lang="zh-CN" altLang="zh-CN" sz="1400" dirty="0">
                <a:solidFill>
                  <a:srgbClr val="7C8090"/>
                </a:solidFill>
              </a:rPr>
              <a:t>优化</a:t>
            </a:r>
            <a:r>
              <a:rPr lang="zh-CN" altLang="zh-CN" sz="1400" dirty="0" smtClean="0">
                <a:solidFill>
                  <a:srgbClr val="7C8090"/>
                </a:solidFill>
              </a:rPr>
              <a:t>。</a:t>
            </a:r>
            <a:r>
              <a:rPr lang="zh-CN" altLang="en-US" sz="1400" dirty="0" smtClean="0">
                <a:solidFill>
                  <a:srgbClr val="7C8090"/>
                </a:solidFill>
              </a:rPr>
              <a:t>这可能是参数调得不够合适引起的，但即便如此也说明了针对无人驾驶问题，</a:t>
            </a:r>
            <a:r>
              <a:rPr lang="en-US" altLang="zh-CN" sz="1400" dirty="0" smtClean="0">
                <a:solidFill>
                  <a:srgbClr val="7C8090"/>
                </a:solidFill>
              </a:rPr>
              <a:t>A3C</a:t>
            </a:r>
            <a:r>
              <a:rPr lang="zh-CN" altLang="en-US" sz="1400" dirty="0" smtClean="0">
                <a:solidFill>
                  <a:srgbClr val="7C8090"/>
                </a:solidFill>
              </a:rPr>
              <a:t>对于超参是比较敏感的。</a:t>
            </a:r>
            <a:endParaRPr lang="zh-CN" altLang="zh-CN" sz="1400" dirty="0">
              <a:solidFill>
                <a:srgbClr val="7C8090"/>
              </a:solidFill>
            </a:endParaRPr>
          </a:p>
        </p:txBody>
      </p:sp>
      <p:pic>
        <p:nvPicPr>
          <p:cNvPr id="7" name="图片 6"/>
          <p:cNvPicPr/>
          <p:nvPr/>
        </p:nvPicPr>
        <p:blipFill>
          <a:blip r:embed="rId2"/>
          <a:stretch>
            <a:fillRect/>
          </a:stretch>
        </p:blipFill>
        <p:spPr>
          <a:xfrm>
            <a:off x="4562756" y="1590900"/>
            <a:ext cx="3888790" cy="2905504"/>
          </a:xfrm>
          <a:prstGeom prst="rect">
            <a:avLst/>
          </a:prstGeom>
        </p:spPr>
      </p:pic>
    </p:spTree>
    <p:extLst>
      <p:ext uri="{BB962C8B-B14F-4D97-AF65-F5344CB8AC3E}">
        <p14:creationId xmlns:p14="http://schemas.microsoft.com/office/powerpoint/2010/main" val="15544750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6"/>
          <p:cNvSpPr txBox="1">
            <a:spLocks noChangeArrowheads="1"/>
          </p:cNvSpPr>
          <p:nvPr/>
        </p:nvSpPr>
        <p:spPr bwMode="auto">
          <a:xfrm>
            <a:off x="171243" y="140353"/>
            <a:ext cx="19482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2000" dirty="0" smtClean="0">
                <a:solidFill>
                  <a:srgbClr val="7C8090"/>
                </a:solidFill>
                <a:latin typeface="+mj-ea"/>
                <a:ea typeface="+mj-ea"/>
              </a:rPr>
              <a:t>DDPG</a:t>
            </a:r>
            <a:r>
              <a:rPr lang="zh-CN" altLang="en-US" sz="2000" dirty="0" smtClean="0">
                <a:solidFill>
                  <a:srgbClr val="7C8090"/>
                </a:solidFill>
                <a:latin typeface="+mj-ea"/>
                <a:ea typeface="+mj-ea"/>
              </a:rPr>
              <a:t>性能分析</a:t>
            </a:r>
            <a:endParaRPr lang="zh-CN" altLang="en-US" sz="2000" dirty="0">
              <a:solidFill>
                <a:srgbClr val="7C8090"/>
              </a:solidFill>
              <a:latin typeface="+mj-ea"/>
              <a:ea typeface="+mj-ea"/>
            </a:endParaRPr>
          </a:p>
        </p:txBody>
      </p:sp>
      <p:sp>
        <p:nvSpPr>
          <p:cNvPr id="36" name="矩形 35"/>
          <p:cNvSpPr/>
          <p:nvPr/>
        </p:nvSpPr>
        <p:spPr bwMode="auto">
          <a:xfrm>
            <a:off x="3231183" y="1004809"/>
            <a:ext cx="2298964" cy="461665"/>
          </a:xfrm>
          <a:prstGeom prst="rect">
            <a:avLst/>
          </a:prstGeom>
          <a:noFill/>
        </p:spPr>
        <p:txBody>
          <a:bodyPr wrap="none">
            <a:spAutoFit/>
          </a:bodyPr>
          <a:lstStyle/>
          <a:p>
            <a:pPr algn="ctr">
              <a:defRPr/>
            </a:pPr>
            <a:r>
              <a:rPr lang="en-US" altLang="zh-CN" sz="2400" kern="100" dirty="0" smtClean="0">
                <a:solidFill>
                  <a:srgbClr val="7C8090"/>
                </a:solidFill>
                <a:latin typeface="微软雅黑" panose="020B0503020204020204" pitchFamily="34" charset="-122"/>
                <a:ea typeface="微软雅黑" panose="020B0503020204020204" pitchFamily="34" charset="-122"/>
                <a:cs typeface="Times New Roman" panose="02020603050405020304" pitchFamily="18" charset="0"/>
              </a:rPr>
              <a:t>DDPG</a:t>
            </a:r>
            <a:r>
              <a:rPr lang="zh-CN" altLang="en-US" sz="2400" kern="100" dirty="0" smtClean="0">
                <a:solidFill>
                  <a:srgbClr val="7C8090"/>
                </a:solidFill>
                <a:latin typeface="微软雅黑" panose="020B0503020204020204" pitchFamily="34" charset="-122"/>
                <a:ea typeface="微软雅黑" panose="020B0503020204020204" pitchFamily="34" charset="-122"/>
                <a:cs typeface="Times New Roman" panose="02020603050405020304" pitchFamily="18" charset="0"/>
              </a:rPr>
              <a:t>性能分析</a:t>
            </a:r>
            <a:endParaRPr lang="zh-CN" altLang="en-US" sz="2400" kern="100" dirty="0">
              <a:solidFill>
                <a:srgbClr val="7C809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 name="矩形 36"/>
          <p:cNvSpPr/>
          <p:nvPr/>
        </p:nvSpPr>
        <p:spPr>
          <a:xfrm>
            <a:off x="585908" y="1609658"/>
            <a:ext cx="4875438" cy="3139321"/>
          </a:xfrm>
          <a:prstGeom prst="rect">
            <a:avLst/>
          </a:prstGeom>
        </p:spPr>
        <p:txBody>
          <a:bodyPr wrap="square">
            <a:spAutoFit/>
          </a:bodyPr>
          <a:lstStyle/>
          <a:p>
            <a:pPr indent="360000">
              <a:lnSpc>
                <a:spcPct val="150000"/>
              </a:lnSpc>
            </a:pPr>
            <a:r>
              <a:rPr lang="zh-CN" altLang="en-US" sz="1200" dirty="0" smtClean="0">
                <a:solidFill>
                  <a:srgbClr val="7C8090"/>
                </a:solidFill>
              </a:rPr>
              <a:t>衰弱因子</a:t>
            </a:r>
            <a:r>
              <a:rPr lang="en-US" altLang="zh-CN" sz="1200" dirty="0" smtClean="0">
                <a:solidFill>
                  <a:srgbClr val="7C8090"/>
                </a:solidFill>
              </a:rPr>
              <a:t>gamma</a:t>
            </a:r>
            <a:r>
              <a:rPr lang="zh-CN" altLang="en-US" sz="1200" dirty="0" smtClean="0">
                <a:solidFill>
                  <a:srgbClr val="7C8090"/>
                </a:solidFill>
              </a:rPr>
              <a:t>为</a:t>
            </a:r>
            <a:r>
              <a:rPr lang="en-US" altLang="zh-CN" sz="1200" dirty="0" smtClean="0">
                <a:solidFill>
                  <a:srgbClr val="7C8090"/>
                </a:solidFill>
              </a:rPr>
              <a:t>0.99</a:t>
            </a:r>
            <a:r>
              <a:rPr lang="zh-CN" altLang="en-US" sz="1200" dirty="0" smtClean="0">
                <a:solidFill>
                  <a:srgbClr val="7C8090"/>
                </a:solidFill>
              </a:rPr>
              <a:t>，</a:t>
            </a:r>
            <a:r>
              <a:rPr lang="zh-CN" altLang="zh-CN" sz="1200" dirty="0" smtClean="0">
                <a:solidFill>
                  <a:srgbClr val="7C8090"/>
                </a:solidFill>
              </a:rPr>
              <a:t>网络学习率</a:t>
            </a:r>
            <a:r>
              <a:rPr lang="zh-CN" altLang="zh-CN" sz="1200" dirty="0">
                <a:solidFill>
                  <a:srgbClr val="7C8090"/>
                </a:solidFill>
              </a:rPr>
              <a:t>为</a:t>
            </a:r>
            <a:r>
              <a:rPr lang="en-US" altLang="zh-CN" sz="1200" dirty="0">
                <a:solidFill>
                  <a:srgbClr val="7C8090"/>
                </a:solidFill>
              </a:rPr>
              <a:t>0.0001</a:t>
            </a:r>
            <a:r>
              <a:rPr lang="zh-CN" altLang="zh-CN" sz="1200" dirty="0">
                <a:solidFill>
                  <a:srgbClr val="7C8090"/>
                </a:solidFill>
              </a:rPr>
              <a:t>，</a:t>
            </a:r>
            <a:r>
              <a:rPr lang="en-US" altLang="zh-CN" sz="1200" dirty="0">
                <a:solidFill>
                  <a:srgbClr val="7C8090"/>
                </a:solidFill>
              </a:rPr>
              <a:t>batch size</a:t>
            </a:r>
            <a:r>
              <a:rPr lang="zh-CN" altLang="zh-CN" sz="1200" dirty="0" smtClean="0">
                <a:solidFill>
                  <a:srgbClr val="7C8090"/>
                </a:solidFill>
              </a:rPr>
              <a:t>为</a:t>
            </a:r>
            <a:r>
              <a:rPr lang="en-US" altLang="zh-CN" sz="1200" dirty="0" smtClean="0">
                <a:solidFill>
                  <a:srgbClr val="7C8090"/>
                </a:solidFill>
              </a:rPr>
              <a:t>8</a:t>
            </a:r>
            <a:r>
              <a:rPr lang="zh-CN" altLang="en-US" sz="1200" dirty="0" smtClean="0">
                <a:solidFill>
                  <a:srgbClr val="7C8090"/>
                </a:solidFill>
              </a:rPr>
              <a:t>。</a:t>
            </a:r>
            <a:endParaRPr lang="en-US" altLang="zh-CN" sz="1200" dirty="0">
              <a:solidFill>
                <a:srgbClr val="7C8090"/>
              </a:solidFill>
            </a:endParaRPr>
          </a:p>
          <a:p>
            <a:pPr indent="360000">
              <a:lnSpc>
                <a:spcPct val="150000"/>
              </a:lnSpc>
            </a:pPr>
            <a:r>
              <a:rPr lang="zh-CN" altLang="zh-CN" sz="1200" dirty="0">
                <a:solidFill>
                  <a:srgbClr val="7C8090"/>
                </a:solidFill>
              </a:rPr>
              <a:t>开始学习之前先以纯粹的</a:t>
            </a:r>
            <a:r>
              <a:rPr lang="en-US" altLang="zh-CN" sz="1200" dirty="0">
                <a:solidFill>
                  <a:srgbClr val="7C8090"/>
                </a:solidFill>
              </a:rPr>
              <a:t>Ornstein-</a:t>
            </a:r>
            <a:r>
              <a:rPr lang="en-US" altLang="zh-CN" sz="1200" dirty="0" err="1">
                <a:solidFill>
                  <a:srgbClr val="7C8090"/>
                </a:solidFill>
              </a:rPr>
              <a:t>Uhlenbeck</a:t>
            </a:r>
            <a:r>
              <a:rPr lang="zh-CN" altLang="zh-CN" sz="1200" dirty="0">
                <a:solidFill>
                  <a:srgbClr val="7C8090"/>
                </a:solidFill>
              </a:rPr>
              <a:t>随机策略来获取</a:t>
            </a:r>
            <a:r>
              <a:rPr lang="en-US" altLang="zh-CN" sz="1200" dirty="0">
                <a:solidFill>
                  <a:srgbClr val="7C8090"/>
                </a:solidFill>
              </a:rPr>
              <a:t>5000</a:t>
            </a:r>
            <a:r>
              <a:rPr lang="zh-CN" altLang="zh-CN" sz="1200" dirty="0">
                <a:solidFill>
                  <a:srgbClr val="7C8090"/>
                </a:solidFill>
              </a:rPr>
              <a:t>个</a:t>
            </a:r>
            <a:r>
              <a:rPr lang="en-US" altLang="zh-CN" sz="1200" dirty="0">
                <a:solidFill>
                  <a:srgbClr val="7C8090"/>
                </a:solidFill>
              </a:rPr>
              <a:t>step</a:t>
            </a:r>
            <a:r>
              <a:rPr lang="zh-CN" altLang="zh-CN" sz="1200" dirty="0">
                <a:solidFill>
                  <a:srgbClr val="7C8090"/>
                </a:solidFill>
              </a:rPr>
              <a:t>的数据，在</a:t>
            </a:r>
            <a:r>
              <a:rPr lang="en-US" altLang="zh-CN" sz="1200" dirty="0">
                <a:solidFill>
                  <a:srgbClr val="7C8090"/>
                </a:solidFill>
              </a:rPr>
              <a:t>5000</a:t>
            </a:r>
            <a:r>
              <a:rPr lang="zh-CN" altLang="zh-CN" sz="1200" dirty="0">
                <a:solidFill>
                  <a:srgbClr val="7C8090"/>
                </a:solidFill>
              </a:rPr>
              <a:t>个</a:t>
            </a:r>
            <a:r>
              <a:rPr lang="en-US" altLang="zh-CN" sz="1200" dirty="0">
                <a:solidFill>
                  <a:srgbClr val="7C8090"/>
                </a:solidFill>
              </a:rPr>
              <a:t>step</a:t>
            </a:r>
            <a:r>
              <a:rPr lang="zh-CN" altLang="zh-CN" sz="1200" dirty="0">
                <a:solidFill>
                  <a:srgbClr val="7C8090"/>
                </a:solidFill>
              </a:rPr>
              <a:t>之后采取输出动作加</a:t>
            </a:r>
            <a:r>
              <a:rPr lang="en-US" altLang="zh-CN" sz="1200" dirty="0">
                <a:solidFill>
                  <a:srgbClr val="7C8090"/>
                </a:solidFill>
              </a:rPr>
              <a:t>Ornstein-</a:t>
            </a:r>
            <a:r>
              <a:rPr lang="en-US" altLang="zh-CN" sz="1200" dirty="0" err="1">
                <a:solidFill>
                  <a:srgbClr val="7C8090"/>
                </a:solidFill>
              </a:rPr>
              <a:t>Uhlenbeck</a:t>
            </a:r>
            <a:r>
              <a:rPr lang="zh-CN" altLang="zh-CN" sz="1200" dirty="0">
                <a:solidFill>
                  <a:srgbClr val="7C8090"/>
                </a:solidFill>
              </a:rPr>
              <a:t>噪声的形式进行学习。</a:t>
            </a:r>
            <a:endParaRPr lang="en-US" altLang="zh-CN" sz="1200" dirty="0">
              <a:solidFill>
                <a:srgbClr val="7C8090"/>
              </a:solidFill>
            </a:endParaRPr>
          </a:p>
          <a:p>
            <a:pPr indent="360000">
              <a:lnSpc>
                <a:spcPct val="150000"/>
              </a:lnSpc>
            </a:pPr>
            <a:r>
              <a:rPr lang="zh-CN" altLang="en-US" sz="1200" dirty="0" smtClean="0">
                <a:solidFill>
                  <a:srgbClr val="7C8090"/>
                </a:solidFill>
              </a:rPr>
              <a:t>通过右图我们可以发现，</a:t>
            </a:r>
            <a:r>
              <a:rPr lang="en-US" altLang="zh-CN" sz="1200" dirty="0" smtClean="0">
                <a:solidFill>
                  <a:srgbClr val="7C8090"/>
                </a:solidFill>
              </a:rPr>
              <a:t>DDPG</a:t>
            </a:r>
            <a:r>
              <a:rPr lang="zh-CN" altLang="zh-CN" sz="1200" dirty="0">
                <a:solidFill>
                  <a:srgbClr val="7C8090"/>
                </a:solidFill>
              </a:rPr>
              <a:t>作为一种确定性策略算法，在前面</a:t>
            </a:r>
            <a:r>
              <a:rPr lang="en-US" altLang="zh-CN" sz="1200" dirty="0">
                <a:solidFill>
                  <a:srgbClr val="7C8090"/>
                </a:solidFill>
              </a:rPr>
              <a:t>700</a:t>
            </a:r>
            <a:r>
              <a:rPr lang="zh-CN" altLang="zh-CN" sz="1200" dirty="0">
                <a:solidFill>
                  <a:srgbClr val="7C8090"/>
                </a:solidFill>
              </a:rPr>
              <a:t>个</a:t>
            </a:r>
            <a:r>
              <a:rPr lang="en-US" altLang="zh-CN" sz="1200" dirty="0">
                <a:solidFill>
                  <a:srgbClr val="7C8090"/>
                </a:solidFill>
              </a:rPr>
              <a:t>episode</a:t>
            </a:r>
            <a:r>
              <a:rPr lang="zh-CN" altLang="zh-CN" sz="1200" dirty="0">
                <a:solidFill>
                  <a:srgbClr val="7C8090"/>
                </a:solidFill>
              </a:rPr>
              <a:t>中还是无法快速收敛</a:t>
            </a:r>
            <a:r>
              <a:rPr lang="zh-CN" altLang="zh-CN" sz="1200" dirty="0" smtClean="0">
                <a:solidFill>
                  <a:srgbClr val="7C8090"/>
                </a:solidFill>
              </a:rPr>
              <a:t>的，并且在训练中我也发现它常常会表现出陷入局部最优的现象，比如</a:t>
            </a:r>
            <a:r>
              <a:rPr lang="zh-CN" altLang="zh-CN" sz="1200" dirty="0">
                <a:solidFill>
                  <a:srgbClr val="7C8090"/>
                </a:solidFill>
              </a:rPr>
              <a:t>经常在同一个转弯处连续上百个</a:t>
            </a:r>
            <a:r>
              <a:rPr lang="en-US" altLang="zh-CN" sz="1200" dirty="0">
                <a:solidFill>
                  <a:srgbClr val="7C8090"/>
                </a:solidFill>
              </a:rPr>
              <a:t>episode</a:t>
            </a:r>
            <a:r>
              <a:rPr lang="zh-CN" altLang="zh-CN" sz="1200" dirty="0">
                <a:solidFill>
                  <a:srgbClr val="7C8090"/>
                </a:solidFill>
              </a:rPr>
              <a:t>重复一样的出界动作</a:t>
            </a:r>
            <a:r>
              <a:rPr lang="zh-CN" altLang="zh-CN" sz="1200" dirty="0" smtClean="0">
                <a:solidFill>
                  <a:srgbClr val="7C8090"/>
                </a:solidFill>
              </a:rPr>
              <a:t>。它</a:t>
            </a:r>
            <a:r>
              <a:rPr lang="zh-CN" altLang="zh-CN" sz="1200" dirty="0">
                <a:solidFill>
                  <a:srgbClr val="7C8090"/>
                </a:solidFill>
              </a:rPr>
              <a:t>在约</a:t>
            </a:r>
            <a:r>
              <a:rPr lang="en-US" altLang="zh-CN" sz="1200" dirty="0">
                <a:solidFill>
                  <a:srgbClr val="7C8090"/>
                </a:solidFill>
              </a:rPr>
              <a:t>750</a:t>
            </a:r>
            <a:r>
              <a:rPr lang="zh-CN" altLang="zh-CN" sz="1200" dirty="0">
                <a:solidFill>
                  <a:srgbClr val="7C8090"/>
                </a:solidFill>
              </a:rPr>
              <a:t>个</a:t>
            </a:r>
            <a:r>
              <a:rPr lang="en-US" altLang="zh-CN" sz="1200" dirty="0">
                <a:solidFill>
                  <a:srgbClr val="7C8090"/>
                </a:solidFill>
              </a:rPr>
              <a:t>episode</a:t>
            </a:r>
            <a:r>
              <a:rPr lang="zh-CN" altLang="zh-CN" sz="1200" dirty="0">
                <a:solidFill>
                  <a:srgbClr val="7C8090"/>
                </a:solidFill>
              </a:rPr>
              <a:t>时开始掌握了一些驾驶技巧，但是作为确定性策略，它的表现不稳定的缺点也暴露了出来——</a:t>
            </a:r>
            <a:r>
              <a:rPr lang="zh-CN" altLang="zh-CN" sz="1200" b="1" dirty="0">
                <a:solidFill>
                  <a:srgbClr val="7C8090"/>
                </a:solidFill>
              </a:rPr>
              <a:t>在后续的训练中它的</a:t>
            </a:r>
            <a:r>
              <a:rPr lang="en-US" altLang="zh-CN" sz="1200" b="1" dirty="0">
                <a:solidFill>
                  <a:srgbClr val="7C8090"/>
                </a:solidFill>
              </a:rPr>
              <a:t>reward</a:t>
            </a:r>
            <a:r>
              <a:rPr lang="zh-CN" altLang="zh-CN" sz="1200" b="1" dirty="0">
                <a:solidFill>
                  <a:srgbClr val="7C8090"/>
                </a:solidFill>
              </a:rPr>
              <a:t>有较大的波动</a:t>
            </a:r>
            <a:r>
              <a:rPr lang="zh-CN" altLang="zh-CN" sz="1200" dirty="0">
                <a:solidFill>
                  <a:srgbClr val="7C8090"/>
                </a:solidFill>
              </a:rPr>
              <a:t>。</a:t>
            </a:r>
          </a:p>
          <a:p>
            <a:pPr indent="360000">
              <a:lnSpc>
                <a:spcPct val="150000"/>
              </a:lnSpc>
            </a:pPr>
            <a:endParaRPr lang="zh-CN" altLang="zh-CN" sz="1200" dirty="0">
              <a:solidFill>
                <a:srgbClr val="7C8090"/>
              </a:solidFill>
            </a:endParaRPr>
          </a:p>
        </p:txBody>
      </p:sp>
      <p:pic>
        <p:nvPicPr>
          <p:cNvPr id="8" name="图片 7"/>
          <p:cNvPicPr/>
          <p:nvPr/>
        </p:nvPicPr>
        <p:blipFill>
          <a:blip r:embed="rId2"/>
          <a:stretch>
            <a:fillRect/>
          </a:stretch>
        </p:blipFill>
        <p:spPr>
          <a:xfrm>
            <a:off x="5530147" y="2007375"/>
            <a:ext cx="2938281" cy="1936890"/>
          </a:xfrm>
          <a:prstGeom prst="rect">
            <a:avLst/>
          </a:prstGeom>
        </p:spPr>
      </p:pic>
    </p:spTree>
    <p:extLst>
      <p:ext uri="{BB962C8B-B14F-4D97-AF65-F5344CB8AC3E}">
        <p14:creationId xmlns:p14="http://schemas.microsoft.com/office/powerpoint/2010/main" val="14575398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6"/>
          <p:cNvSpPr txBox="1">
            <a:spLocks noChangeArrowheads="1"/>
          </p:cNvSpPr>
          <p:nvPr/>
        </p:nvSpPr>
        <p:spPr bwMode="auto">
          <a:xfrm>
            <a:off x="171243" y="140353"/>
            <a:ext cx="17070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2000" dirty="0" smtClean="0">
                <a:solidFill>
                  <a:srgbClr val="7C8090"/>
                </a:solidFill>
                <a:latin typeface="+mj-ea"/>
                <a:ea typeface="+mj-ea"/>
              </a:rPr>
              <a:t>SAC</a:t>
            </a:r>
            <a:r>
              <a:rPr lang="zh-CN" altLang="en-US" sz="2000" dirty="0" smtClean="0">
                <a:solidFill>
                  <a:srgbClr val="7C8090"/>
                </a:solidFill>
                <a:latin typeface="+mj-ea"/>
                <a:ea typeface="+mj-ea"/>
              </a:rPr>
              <a:t>性能分析</a:t>
            </a:r>
            <a:endParaRPr lang="zh-CN" altLang="en-US" sz="2000" dirty="0">
              <a:solidFill>
                <a:srgbClr val="7C8090"/>
              </a:solidFill>
              <a:latin typeface="+mj-ea"/>
              <a:ea typeface="+mj-ea"/>
            </a:endParaRPr>
          </a:p>
        </p:txBody>
      </p:sp>
      <p:sp>
        <p:nvSpPr>
          <p:cNvPr id="36" name="矩形 35"/>
          <p:cNvSpPr/>
          <p:nvPr/>
        </p:nvSpPr>
        <p:spPr bwMode="auto">
          <a:xfrm>
            <a:off x="3375197" y="1004809"/>
            <a:ext cx="2010936" cy="461665"/>
          </a:xfrm>
          <a:prstGeom prst="rect">
            <a:avLst/>
          </a:prstGeom>
          <a:noFill/>
        </p:spPr>
        <p:txBody>
          <a:bodyPr wrap="none">
            <a:spAutoFit/>
          </a:bodyPr>
          <a:lstStyle/>
          <a:p>
            <a:pPr algn="ctr">
              <a:defRPr/>
            </a:pPr>
            <a:r>
              <a:rPr lang="en-US" altLang="zh-CN" sz="2400" kern="100" dirty="0" smtClean="0">
                <a:solidFill>
                  <a:srgbClr val="7C8090"/>
                </a:solidFill>
                <a:latin typeface="微软雅黑" panose="020B0503020204020204" pitchFamily="34" charset="-122"/>
                <a:ea typeface="微软雅黑" panose="020B0503020204020204" pitchFamily="34" charset="-122"/>
                <a:cs typeface="Times New Roman" panose="02020603050405020304" pitchFamily="18" charset="0"/>
              </a:rPr>
              <a:t>SAC</a:t>
            </a:r>
            <a:r>
              <a:rPr lang="zh-CN" altLang="en-US" sz="2400" kern="100" dirty="0" smtClean="0">
                <a:solidFill>
                  <a:srgbClr val="7C8090"/>
                </a:solidFill>
                <a:latin typeface="微软雅黑" panose="020B0503020204020204" pitchFamily="34" charset="-122"/>
                <a:ea typeface="微软雅黑" panose="020B0503020204020204" pitchFamily="34" charset="-122"/>
                <a:cs typeface="Times New Roman" panose="02020603050405020304" pitchFamily="18" charset="0"/>
              </a:rPr>
              <a:t>性能分析</a:t>
            </a:r>
            <a:endParaRPr lang="zh-CN" altLang="en-US" sz="2400" kern="100" dirty="0">
              <a:solidFill>
                <a:srgbClr val="7C809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 name="矩形 36"/>
          <p:cNvSpPr/>
          <p:nvPr/>
        </p:nvSpPr>
        <p:spPr>
          <a:xfrm>
            <a:off x="615821" y="1489832"/>
            <a:ext cx="7912360" cy="1477328"/>
          </a:xfrm>
          <a:prstGeom prst="rect">
            <a:avLst/>
          </a:prstGeom>
        </p:spPr>
        <p:txBody>
          <a:bodyPr wrap="square">
            <a:spAutoFit/>
          </a:bodyPr>
          <a:lstStyle/>
          <a:p>
            <a:pPr indent="360000">
              <a:lnSpc>
                <a:spcPct val="150000"/>
              </a:lnSpc>
            </a:pPr>
            <a:r>
              <a:rPr lang="zh-CN" altLang="en-US" sz="1200" dirty="0" smtClean="0">
                <a:solidFill>
                  <a:srgbClr val="7C8090"/>
                </a:solidFill>
              </a:rPr>
              <a:t>衰弱因子</a:t>
            </a:r>
            <a:r>
              <a:rPr lang="en-US" altLang="zh-CN" sz="1200" dirty="0" smtClean="0">
                <a:solidFill>
                  <a:srgbClr val="7C8090"/>
                </a:solidFill>
              </a:rPr>
              <a:t>gamma</a:t>
            </a:r>
            <a:r>
              <a:rPr lang="zh-CN" altLang="en-US" sz="1200" dirty="0">
                <a:solidFill>
                  <a:srgbClr val="7C8090"/>
                </a:solidFill>
              </a:rPr>
              <a:t>为</a:t>
            </a:r>
            <a:r>
              <a:rPr lang="en-US" altLang="zh-CN" sz="1200" dirty="0">
                <a:solidFill>
                  <a:srgbClr val="7C8090"/>
                </a:solidFill>
              </a:rPr>
              <a:t>0.99</a:t>
            </a:r>
            <a:r>
              <a:rPr lang="zh-CN" altLang="en-US" sz="1200" dirty="0">
                <a:solidFill>
                  <a:srgbClr val="7C8090"/>
                </a:solidFill>
              </a:rPr>
              <a:t>，</a:t>
            </a:r>
            <a:r>
              <a:rPr lang="zh-CN" altLang="zh-CN" sz="1200" dirty="0">
                <a:solidFill>
                  <a:srgbClr val="7C8090"/>
                </a:solidFill>
              </a:rPr>
              <a:t>网络学习率为</a:t>
            </a:r>
            <a:r>
              <a:rPr lang="en-US" altLang="zh-CN" sz="1200" dirty="0">
                <a:solidFill>
                  <a:srgbClr val="7C8090"/>
                </a:solidFill>
              </a:rPr>
              <a:t>0.000025</a:t>
            </a:r>
            <a:r>
              <a:rPr lang="zh-CN" altLang="zh-CN" sz="1200" dirty="0">
                <a:solidFill>
                  <a:srgbClr val="7C8090"/>
                </a:solidFill>
              </a:rPr>
              <a:t>，</a:t>
            </a:r>
            <a:r>
              <a:rPr lang="en-US" altLang="zh-CN" sz="1200" dirty="0">
                <a:solidFill>
                  <a:srgbClr val="7C8090"/>
                </a:solidFill>
              </a:rPr>
              <a:t>batch size</a:t>
            </a:r>
            <a:r>
              <a:rPr lang="zh-CN" altLang="zh-CN" sz="1200" dirty="0" smtClean="0">
                <a:solidFill>
                  <a:srgbClr val="7C8090"/>
                </a:solidFill>
              </a:rPr>
              <a:t>为</a:t>
            </a:r>
            <a:r>
              <a:rPr lang="en-US" altLang="zh-CN" sz="1200" dirty="0" smtClean="0">
                <a:solidFill>
                  <a:srgbClr val="7C8090"/>
                </a:solidFill>
              </a:rPr>
              <a:t>4</a:t>
            </a:r>
            <a:r>
              <a:rPr lang="zh-CN" altLang="en-US" sz="1200" dirty="0" smtClean="0">
                <a:solidFill>
                  <a:srgbClr val="7C8090"/>
                </a:solidFill>
              </a:rPr>
              <a:t>。</a:t>
            </a:r>
            <a:endParaRPr lang="en-US" altLang="zh-CN" sz="1200" dirty="0" smtClean="0">
              <a:solidFill>
                <a:srgbClr val="7C8090"/>
              </a:solidFill>
            </a:endParaRPr>
          </a:p>
          <a:p>
            <a:pPr indent="360000">
              <a:lnSpc>
                <a:spcPct val="150000"/>
              </a:lnSpc>
            </a:pPr>
            <a:r>
              <a:rPr lang="zh-CN" altLang="en-US" sz="1200" dirty="0" smtClean="0">
                <a:solidFill>
                  <a:srgbClr val="7C8090"/>
                </a:solidFill>
              </a:rPr>
              <a:t>图左为熵权重因子</a:t>
            </a:r>
            <a:r>
              <a:rPr lang="en-US" altLang="zh-CN" sz="1200" dirty="0" smtClean="0">
                <a:solidFill>
                  <a:srgbClr val="7C8090"/>
                </a:solidFill>
              </a:rPr>
              <a:t>α</a:t>
            </a:r>
            <a:r>
              <a:rPr lang="zh-CN" altLang="en-US" sz="1200" dirty="0" smtClean="0">
                <a:solidFill>
                  <a:srgbClr val="7C8090"/>
                </a:solidFill>
              </a:rPr>
              <a:t>为</a:t>
            </a:r>
            <a:r>
              <a:rPr lang="en-US" altLang="zh-CN" sz="1200" dirty="0" smtClean="0">
                <a:solidFill>
                  <a:srgbClr val="7C8090"/>
                </a:solidFill>
              </a:rPr>
              <a:t>0.9</a:t>
            </a:r>
            <a:r>
              <a:rPr lang="zh-CN" altLang="en-US" sz="1200" dirty="0" smtClean="0">
                <a:solidFill>
                  <a:srgbClr val="7C8090"/>
                </a:solidFill>
              </a:rPr>
              <a:t>时的训练过程，图右为</a:t>
            </a:r>
            <a:r>
              <a:rPr lang="en-US" altLang="zh-CN" sz="1200" dirty="0" smtClean="0">
                <a:solidFill>
                  <a:srgbClr val="7C8090"/>
                </a:solidFill>
              </a:rPr>
              <a:t>α</a:t>
            </a:r>
            <a:r>
              <a:rPr lang="zh-CN" altLang="en-US" sz="1200" dirty="0" smtClean="0">
                <a:solidFill>
                  <a:srgbClr val="7C8090"/>
                </a:solidFill>
              </a:rPr>
              <a:t>为</a:t>
            </a:r>
            <a:r>
              <a:rPr lang="en-US" altLang="zh-CN" sz="1200" dirty="0" smtClean="0">
                <a:solidFill>
                  <a:srgbClr val="7C8090"/>
                </a:solidFill>
              </a:rPr>
              <a:t>0.3</a:t>
            </a:r>
            <a:r>
              <a:rPr lang="zh-CN" altLang="en-US" sz="1200" dirty="0" smtClean="0">
                <a:solidFill>
                  <a:srgbClr val="7C8090"/>
                </a:solidFill>
              </a:rPr>
              <a:t>时的训练过程。</a:t>
            </a:r>
            <a:endParaRPr lang="en-US" altLang="zh-CN" sz="1200" dirty="0" smtClean="0">
              <a:solidFill>
                <a:srgbClr val="7C8090"/>
              </a:solidFill>
            </a:endParaRPr>
          </a:p>
          <a:p>
            <a:pPr indent="360000">
              <a:lnSpc>
                <a:spcPct val="150000"/>
              </a:lnSpc>
            </a:pPr>
            <a:r>
              <a:rPr lang="en-US" altLang="zh-CN" sz="1200" dirty="0">
                <a:solidFill>
                  <a:srgbClr val="7C8090"/>
                </a:solidFill>
              </a:rPr>
              <a:t>alpha</a:t>
            </a:r>
            <a:r>
              <a:rPr lang="zh-CN" altLang="zh-CN" sz="1200" dirty="0">
                <a:solidFill>
                  <a:srgbClr val="7C8090"/>
                </a:solidFill>
              </a:rPr>
              <a:t>设置为</a:t>
            </a:r>
            <a:r>
              <a:rPr lang="en-US" altLang="zh-CN" sz="1200" dirty="0">
                <a:solidFill>
                  <a:srgbClr val="7C8090"/>
                </a:solidFill>
              </a:rPr>
              <a:t>0.9</a:t>
            </a:r>
            <a:r>
              <a:rPr lang="zh-CN" altLang="zh-CN" sz="1200" dirty="0">
                <a:solidFill>
                  <a:srgbClr val="7C8090"/>
                </a:solidFill>
              </a:rPr>
              <a:t>时</a:t>
            </a:r>
            <a:r>
              <a:rPr lang="en-US" altLang="zh-CN" sz="1200" dirty="0">
                <a:solidFill>
                  <a:srgbClr val="7C8090"/>
                </a:solidFill>
              </a:rPr>
              <a:t>Agent</a:t>
            </a:r>
            <a:r>
              <a:rPr lang="zh-CN" altLang="zh-CN" sz="1200" dirty="0">
                <a:solidFill>
                  <a:srgbClr val="7C8090"/>
                </a:solidFill>
              </a:rPr>
              <a:t>表现出了较高的探索性，整个训练过程中都在不停地进行尝试并产生震荡，而</a:t>
            </a:r>
            <a:r>
              <a:rPr lang="en-US" altLang="zh-CN" sz="1200" dirty="0">
                <a:solidFill>
                  <a:srgbClr val="7C8090"/>
                </a:solidFill>
              </a:rPr>
              <a:t>alpha</a:t>
            </a:r>
            <a:r>
              <a:rPr lang="zh-CN" altLang="zh-CN" sz="1200" dirty="0">
                <a:solidFill>
                  <a:srgbClr val="7C8090"/>
                </a:solidFill>
              </a:rPr>
              <a:t>设置为</a:t>
            </a:r>
            <a:r>
              <a:rPr lang="en-US" altLang="zh-CN" sz="1200" dirty="0">
                <a:solidFill>
                  <a:srgbClr val="7C8090"/>
                </a:solidFill>
              </a:rPr>
              <a:t>0.3</a:t>
            </a:r>
            <a:r>
              <a:rPr lang="zh-CN" altLang="zh-CN" sz="1200" dirty="0">
                <a:solidFill>
                  <a:srgbClr val="7C8090"/>
                </a:solidFill>
              </a:rPr>
              <a:t>时的整个训练过程就平缓了许多，且经常会出现一些趋于水平的部分，这样的部分意味着</a:t>
            </a:r>
            <a:r>
              <a:rPr lang="en-US" altLang="zh-CN" sz="1200" dirty="0">
                <a:solidFill>
                  <a:srgbClr val="7C8090"/>
                </a:solidFill>
              </a:rPr>
              <a:t>Agent</a:t>
            </a:r>
            <a:r>
              <a:rPr lang="zh-CN" altLang="zh-CN" sz="1200" dirty="0">
                <a:solidFill>
                  <a:srgbClr val="7C8090"/>
                </a:solidFill>
              </a:rPr>
              <a:t>正在利用现有策略寻找更优解。</a:t>
            </a:r>
          </a:p>
        </p:txBody>
      </p:sp>
      <p:pic>
        <p:nvPicPr>
          <p:cNvPr id="8" name="图片 7" descr="D:\QQ\数据\578824311\Image\C2C\VI2_3`AC}GH_3CC43G3YE_G.png"/>
          <p:cNvPicPr/>
          <p:nvPr/>
        </p:nvPicPr>
        <p:blipFill>
          <a:blip r:embed="rId2">
            <a:extLst>
              <a:ext uri="{28A0092B-C50C-407E-A947-70E740481C1C}">
                <a14:useLocalDpi xmlns:a14="http://schemas.microsoft.com/office/drawing/2010/main" val="0"/>
              </a:ext>
            </a:extLst>
          </a:blip>
          <a:srcRect/>
          <a:stretch>
            <a:fillRect/>
          </a:stretch>
        </p:blipFill>
        <p:spPr bwMode="auto">
          <a:xfrm>
            <a:off x="1906212" y="2844294"/>
            <a:ext cx="2474453" cy="1896095"/>
          </a:xfrm>
          <a:prstGeom prst="rect">
            <a:avLst/>
          </a:prstGeom>
          <a:noFill/>
          <a:ln>
            <a:noFill/>
          </a:ln>
        </p:spPr>
      </p:pic>
      <p:pic>
        <p:nvPicPr>
          <p:cNvPr id="9" name="图片 8"/>
          <p:cNvPicPr/>
          <p:nvPr/>
        </p:nvPicPr>
        <p:blipFill>
          <a:blip r:embed="rId3"/>
          <a:stretch>
            <a:fillRect/>
          </a:stretch>
        </p:blipFill>
        <p:spPr>
          <a:xfrm>
            <a:off x="4572001" y="2844294"/>
            <a:ext cx="2467381" cy="1896095"/>
          </a:xfrm>
          <a:prstGeom prst="rect">
            <a:avLst/>
          </a:prstGeom>
        </p:spPr>
      </p:pic>
    </p:spTree>
    <p:extLst>
      <p:ext uri="{BB962C8B-B14F-4D97-AF65-F5344CB8AC3E}">
        <p14:creationId xmlns:p14="http://schemas.microsoft.com/office/powerpoint/2010/main" val="2440613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6"/>
          <p:cNvSpPr txBox="1">
            <a:spLocks noChangeArrowheads="1"/>
          </p:cNvSpPr>
          <p:nvPr/>
        </p:nvSpPr>
        <p:spPr bwMode="auto">
          <a:xfrm>
            <a:off x="171243" y="140353"/>
            <a:ext cx="27494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dirty="0">
                <a:solidFill>
                  <a:srgbClr val="7C8090"/>
                </a:solidFill>
                <a:latin typeface="+mj-ea"/>
                <a:ea typeface="+mj-ea"/>
              </a:rPr>
              <a:t>奖励</a:t>
            </a:r>
            <a:r>
              <a:rPr lang="zh-CN" altLang="en-US" sz="2000" dirty="0" smtClean="0">
                <a:solidFill>
                  <a:srgbClr val="7C8090"/>
                </a:solidFill>
                <a:latin typeface="+mj-ea"/>
                <a:ea typeface="+mj-ea"/>
              </a:rPr>
              <a:t>函数对训练的影响</a:t>
            </a:r>
            <a:endParaRPr lang="zh-CN" altLang="en-US" sz="2000" dirty="0">
              <a:solidFill>
                <a:srgbClr val="7C8090"/>
              </a:solidFill>
              <a:latin typeface="+mj-ea"/>
              <a:ea typeface="+mj-ea"/>
            </a:endParaRPr>
          </a:p>
        </p:txBody>
      </p:sp>
      <p:sp>
        <p:nvSpPr>
          <p:cNvPr id="36" name="矩形 35"/>
          <p:cNvSpPr/>
          <p:nvPr/>
        </p:nvSpPr>
        <p:spPr bwMode="auto">
          <a:xfrm>
            <a:off x="2749449" y="1004809"/>
            <a:ext cx="3262432" cy="461665"/>
          </a:xfrm>
          <a:prstGeom prst="rect">
            <a:avLst/>
          </a:prstGeom>
          <a:noFill/>
        </p:spPr>
        <p:txBody>
          <a:bodyPr wrap="none">
            <a:spAutoFit/>
          </a:bodyPr>
          <a:lstStyle/>
          <a:p>
            <a:pPr algn="ctr">
              <a:defRPr/>
            </a:pPr>
            <a:r>
              <a:rPr lang="zh-CN" altLang="en-US" sz="2400" kern="100" dirty="0" smtClean="0">
                <a:solidFill>
                  <a:srgbClr val="7C8090"/>
                </a:solidFill>
                <a:latin typeface="微软雅黑" panose="020B0503020204020204" pitchFamily="34" charset="-122"/>
                <a:ea typeface="微软雅黑" panose="020B0503020204020204" pitchFamily="34" charset="-122"/>
                <a:cs typeface="Times New Roman" panose="02020603050405020304" pitchFamily="18" charset="0"/>
              </a:rPr>
              <a:t>奖励函数对训练的影响</a:t>
            </a:r>
            <a:endParaRPr lang="zh-CN" altLang="en-US" sz="2400" kern="100" dirty="0">
              <a:solidFill>
                <a:srgbClr val="7C809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 name="矩形 36"/>
          <p:cNvSpPr/>
          <p:nvPr/>
        </p:nvSpPr>
        <p:spPr>
          <a:xfrm>
            <a:off x="740008" y="1580431"/>
            <a:ext cx="2488384" cy="3000821"/>
          </a:xfrm>
          <a:prstGeom prst="rect">
            <a:avLst/>
          </a:prstGeom>
        </p:spPr>
        <p:txBody>
          <a:bodyPr wrap="square">
            <a:spAutoFit/>
          </a:bodyPr>
          <a:lstStyle/>
          <a:p>
            <a:pPr indent="360000">
              <a:lnSpc>
                <a:spcPct val="150000"/>
              </a:lnSpc>
            </a:pPr>
            <a:r>
              <a:rPr lang="zh-CN" altLang="zh-CN" sz="1400" dirty="0" smtClean="0">
                <a:solidFill>
                  <a:srgbClr val="7C8090"/>
                </a:solidFill>
              </a:rPr>
              <a:t>为了</a:t>
            </a:r>
            <a:r>
              <a:rPr lang="zh-CN" altLang="zh-CN" sz="1400" dirty="0">
                <a:solidFill>
                  <a:srgbClr val="7C8090"/>
                </a:solidFill>
              </a:rPr>
              <a:t>测试奖励函数的不同对训练过程的影响，笔者选择对奖励函数中</a:t>
            </a:r>
            <a:r>
              <a:rPr lang="en-US" altLang="zh-CN" sz="1400" b="1" dirty="0" smtClean="0">
                <a:solidFill>
                  <a:srgbClr val="7C8090"/>
                </a:solidFill>
              </a:rPr>
              <a:t>CTE</a:t>
            </a:r>
            <a:r>
              <a:rPr lang="zh-CN" altLang="zh-CN" sz="1400" b="1" dirty="0" smtClean="0">
                <a:solidFill>
                  <a:srgbClr val="7C8090"/>
                </a:solidFill>
              </a:rPr>
              <a:t>（</a:t>
            </a:r>
            <a:r>
              <a:rPr lang="en-US" altLang="zh-CN" sz="1400" b="1" dirty="0" smtClean="0">
                <a:solidFill>
                  <a:srgbClr val="7C8090"/>
                </a:solidFill>
              </a:rPr>
              <a:t>Cross Track Error</a:t>
            </a:r>
            <a:r>
              <a:rPr lang="zh-CN" altLang="zh-CN" sz="1400" b="1" dirty="0" smtClean="0">
                <a:solidFill>
                  <a:srgbClr val="7C8090"/>
                </a:solidFill>
              </a:rPr>
              <a:t>，轨道交叉误差）</a:t>
            </a:r>
            <a:r>
              <a:rPr lang="zh-CN" altLang="zh-CN" sz="1400" dirty="0" smtClean="0">
                <a:solidFill>
                  <a:srgbClr val="7C8090"/>
                </a:solidFill>
              </a:rPr>
              <a:t>的</a:t>
            </a:r>
            <a:r>
              <a:rPr lang="zh-CN" altLang="zh-CN" sz="1400" dirty="0">
                <a:solidFill>
                  <a:srgbClr val="7C8090"/>
                </a:solidFill>
              </a:rPr>
              <a:t>影响因子进行修改，</a:t>
            </a:r>
            <a:r>
              <a:rPr lang="zh-CN" altLang="zh-CN" sz="1400" b="1" dirty="0" smtClean="0">
                <a:solidFill>
                  <a:srgbClr val="7C8090"/>
                </a:solidFill>
              </a:rPr>
              <a:t>取</a:t>
            </a:r>
            <a:r>
              <a:rPr lang="en-US" altLang="zh-CN" sz="1400" b="1" dirty="0" smtClean="0">
                <a:solidFill>
                  <a:srgbClr val="7C8090"/>
                </a:solidFill>
              </a:rPr>
              <a:t>1</a:t>
            </a:r>
            <a:r>
              <a:rPr lang="zh-CN" altLang="en-US" sz="1400" b="1" dirty="0" smtClean="0">
                <a:solidFill>
                  <a:srgbClr val="7C8090"/>
                </a:solidFill>
              </a:rPr>
              <a:t>和</a:t>
            </a:r>
            <a:r>
              <a:rPr lang="en-US" altLang="zh-CN" sz="1400" b="1" dirty="0" smtClean="0">
                <a:solidFill>
                  <a:srgbClr val="7C8090"/>
                </a:solidFill>
              </a:rPr>
              <a:t>5</a:t>
            </a:r>
            <a:r>
              <a:rPr lang="zh-CN" altLang="en-US" sz="1400" b="1" dirty="0" smtClean="0">
                <a:solidFill>
                  <a:srgbClr val="7C8090"/>
                </a:solidFill>
              </a:rPr>
              <a:t>两个</a:t>
            </a:r>
            <a:r>
              <a:rPr lang="zh-CN" altLang="zh-CN" sz="1400" b="1" dirty="0" smtClean="0">
                <a:solidFill>
                  <a:srgbClr val="7C8090"/>
                </a:solidFill>
              </a:rPr>
              <a:t>值</a:t>
            </a:r>
            <a:r>
              <a:rPr lang="zh-CN" altLang="zh-CN" sz="1400" b="1" dirty="0">
                <a:solidFill>
                  <a:srgbClr val="7C8090"/>
                </a:solidFill>
              </a:rPr>
              <a:t>来分别进行训练</a:t>
            </a:r>
            <a:r>
              <a:rPr lang="zh-CN" altLang="zh-CN" sz="1400" dirty="0">
                <a:solidFill>
                  <a:srgbClr val="7C8090"/>
                </a:solidFill>
              </a:rPr>
              <a:t>。将它们都训练到能够跑完赛道全程后，二者在测试驾驶时的表现</a:t>
            </a:r>
            <a:r>
              <a:rPr lang="zh-CN" altLang="zh-CN" sz="1400" dirty="0" smtClean="0">
                <a:solidFill>
                  <a:srgbClr val="7C8090"/>
                </a:solidFill>
              </a:rPr>
              <a:t>如</a:t>
            </a:r>
            <a:r>
              <a:rPr lang="zh-CN" altLang="en-US" sz="1400" dirty="0" smtClean="0">
                <a:solidFill>
                  <a:srgbClr val="7C8090"/>
                </a:solidFill>
              </a:rPr>
              <a:t>右图：</a:t>
            </a:r>
            <a:endParaRPr lang="zh-CN" altLang="zh-CN" sz="1400" dirty="0">
              <a:solidFill>
                <a:srgbClr val="7C8090"/>
              </a:solidFill>
            </a:endParaRPr>
          </a:p>
        </p:txBody>
      </p:sp>
      <p:pic>
        <p:nvPicPr>
          <p:cNvPr id="10" name="图片 9"/>
          <p:cNvPicPr/>
          <p:nvPr/>
        </p:nvPicPr>
        <p:blipFill>
          <a:blip r:embed="rId2"/>
          <a:stretch>
            <a:fillRect/>
          </a:stretch>
        </p:blipFill>
        <p:spPr>
          <a:xfrm>
            <a:off x="3522832" y="1580431"/>
            <a:ext cx="4558041" cy="1535993"/>
          </a:xfrm>
          <a:prstGeom prst="rect">
            <a:avLst/>
          </a:prstGeom>
        </p:spPr>
      </p:pic>
      <p:pic>
        <p:nvPicPr>
          <p:cNvPr id="11" name="图片 10"/>
          <p:cNvPicPr/>
          <p:nvPr/>
        </p:nvPicPr>
        <p:blipFill>
          <a:blip r:embed="rId3"/>
          <a:stretch>
            <a:fillRect/>
          </a:stretch>
        </p:blipFill>
        <p:spPr>
          <a:xfrm>
            <a:off x="3522831" y="3199779"/>
            <a:ext cx="4558041" cy="1459166"/>
          </a:xfrm>
          <a:prstGeom prst="rect">
            <a:avLst/>
          </a:prstGeom>
        </p:spPr>
      </p:pic>
    </p:spTree>
    <p:extLst>
      <p:ext uri="{BB962C8B-B14F-4D97-AF65-F5344CB8AC3E}">
        <p14:creationId xmlns:p14="http://schemas.microsoft.com/office/powerpoint/2010/main" val="37813458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6"/>
          <p:cNvSpPr txBox="1">
            <a:spLocks noChangeArrowheads="1"/>
          </p:cNvSpPr>
          <p:nvPr/>
        </p:nvSpPr>
        <p:spPr bwMode="auto">
          <a:xfrm>
            <a:off x="171243" y="140353"/>
            <a:ext cx="27494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dirty="0">
                <a:solidFill>
                  <a:srgbClr val="7C8090"/>
                </a:solidFill>
                <a:latin typeface="+mj-ea"/>
                <a:ea typeface="+mj-ea"/>
              </a:rPr>
              <a:t>奖励函数对训练的影响</a:t>
            </a:r>
          </a:p>
        </p:txBody>
      </p:sp>
      <p:pic>
        <p:nvPicPr>
          <p:cNvPr id="8" name="图片 7"/>
          <p:cNvPicPr/>
          <p:nvPr/>
        </p:nvPicPr>
        <p:blipFill>
          <a:blip r:embed="rId2"/>
          <a:stretch>
            <a:fillRect/>
          </a:stretch>
        </p:blipFill>
        <p:spPr>
          <a:xfrm>
            <a:off x="2332768" y="1060071"/>
            <a:ext cx="4655859" cy="3446614"/>
          </a:xfrm>
          <a:prstGeom prst="rect">
            <a:avLst/>
          </a:prstGeom>
        </p:spPr>
      </p:pic>
    </p:spTree>
    <p:extLst>
      <p:ext uri="{BB962C8B-B14F-4D97-AF65-F5344CB8AC3E}">
        <p14:creationId xmlns:p14="http://schemas.microsoft.com/office/powerpoint/2010/main" val="16504523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6"/>
          <p:cNvSpPr txBox="1">
            <a:spLocks noChangeArrowheads="1"/>
          </p:cNvSpPr>
          <p:nvPr/>
        </p:nvSpPr>
        <p:spPr bwMode="auto">
          <a:xfrm>
            <a:off x="171243" y="140353"/>
            <a:ext cx="27494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dirty="0">
                <a:solidFill>
                  <a:srgbClr val="7C8090"/>
                </a:solidFill>
                <a:latin typeface="+mj-ea"/>
                <a:ea typeface="+mj-ea"/>
              </a:rPr>
              <a:t>奖励函数对训练的影响</a:t>
            </a:r>
          </a:p>
        </p:txBody>
      </p:sp>
      <p:sp>
        <p:nvSpPr>
          <p:cNvPr id="5" name="矩形 4"/>
          <p:cNvSpPr/>
          <p:nvPr/>
        </p:nvSpPr>
        <p:spPr>
          <a:xfrm>
            <a:off x="1001265" y="1027503"/>
            <a:ext cx="2488384" cy="3647152"/>
          </a:xfrm>
          <a:prstGeom prst="rect">
            <a:avLst/>
          </a:prstGeom>
        </p:spPr>
        <p:txBody>
          <a:bodyPr wrap="square">
            <a:spAutoFit/>
          </a:bodyPr>
          <a:lstStyle/>
          <a:p>
            <a:pPr indent="360000">
              <a:lnSpc>
                <a:spcPct val="150000"/>
              </a:lnSpc>
            </a:pPr>
            <a:r>
              <a:rPr lang="zh-CN" altLang="en-US" sz="1400" dirty="0" smtClean="0">
                <a:solidFill>
                  <a:srgbClr val="7C8090"/>
                </a:solidFill>
              </a:rPr>
              <a:t>此外，除了上述区别外，两者在训练速度上也有一些差异，</a:t>
            </a:r>
            <a:r>
              <a:rPr lang="en-US" altLang="zh-CN" sz="1400" b="1" dirty="0" smtClean="0">
                <a:solidFill>
                  <a:srgbClr val="7C8090"/>
                </a:solidFill>
              </a:rPr>
              <a:t>CTE</a:t>
            </a:r>
            <a:r>
              <a:rPr lang="zh-CN" altLang="en-US" sz="1400" b="1" dirty="0" smtClean="0">
                <a:solidFill>
                  <a:srgbClr val="7C8090"/>
                </a:solidFill>
              </a:rPr>
              <a:t>为</a:t>
            </a:r>
            <a:r>
              <a:rPr lang="en-US" altLang="zh-CN" sz="1400" b="1" dirty="0" smtClean="0">
                <a:solidFill>
                  <a:srgbClr val="7C8090"/>
                </a:solidFill>
              </a:rPr>
              <a:t>5</a:t>
            </a:r>
            <a:r>
              <a:rPr lang="zh-CN" altLang="en-US" sz="1400" b="1" dirty="0" smtClean="0">
                <a:solidFill>
                  <a:srgbClr val="7C8090"/>
                </a:solidFill>
              </a:rPr>
              <a:t>时只需要更少的</a:t>
            </a:r>
            <a:r>
              <a:rPr lang="en-US" altLang="zh-CN" sz="1400" b="1" dirty="0" smtClean="0">
                <a:solidFill>
                  <a:srgbClr val="7C8090"/>
                </a:solidFill>
              </a:rPr>
              <a:t>episode</a:t>
            </a:r>
            <a:r>
              <a:rPr lang="zh-CN" altLang="en-US" sz="1400" b="1" dirty="0" smtClean="0">
                <a:solidFill>
                  <a:srgbClr val="7C8090"/>
                </a:solidFill>
              </a:rPr>
              <a:t>就能学会驾驶策略</a:t>
            </a:r>
            <a:r>
              <a:rPr lang="zh-CN" altLang="en-US" sz="1400" dirty="0" smtClean="0">
                <a:solidFill>
                  <a:srgbClr val="7C8090"/>
                </a:solidFill>
              </a:rPr>
              <a:t>。</a:t>
            </a:r>
            <a:r>
              <a:rPr lang="zh-CN" altLang="en-US" sz="1400" dirty="0">
                <a:solidFill>
                  <a:srgbClr val="7C8090"/>
                </a:solidFill>
              </a:rPr>
              <a:t>多次测试后发现</a:t>
            </a:r>
            <a:r>
              <a:rPr lang="en-US" altLang="zh-CN" sz="1400" dirty="0">
                <a:solidFill>
                  <a:srgbClr val="7C8090"/>
                </a:solidFill>
              </a:rPr>
              <a:t>CTE</a:t>
            </a:r>
            <a:r>
              <a:rPr lang="zh-CN" altLang="en-US" sz="1400" dirty="0" smtClean="0">
                <a:solidFill>
                  <a:srgbClr val="7C8090"/>
                </a:solidFill>
              </a:rPr>
              <a:t>为</a:t>
            </a:r>
            <a:r>
              <a:rPr lang="en-US" altLang="zh-CN" sz="1400" dirty="0" smtClean="0">
                <a:solidFill>
                  <a:srgbClr val="7C8090"/>
                </a:solidFill>
              </a:rPr>
              <a:t>5</a:t>
            </a:r>
            <a:r>
              <a:rPr lang="zh-CN" altLang="en-US" sz="1400" dirty="0" smtClean="0">
                <a:solidFill>
                  <a:srgbClr val="7C8090"/>
                </a:solidFill>
              </a:rPr>
              <a:t>时</a:t>
            </a:r>
            <a:r>
              <a:rPr lang="zh-CN" altLang="en-US" sz="1400" dirty="0">
                <a:solidFill>
                  <a:srgbClr val="7C8090"/>
                </a:solidFill>
              </a:rPr>
              <a:t>相对于</a:t>
            </a:r>
            <a:r>
              <a:rPr lang="en-US" altLang="zh-CN" sz="1400" dirty="0">
                <a:solidFill>
                  <a:srgbClr val="7C8090"/>
                </a:solidFill>
              </a:rPr>
              <a:t>CTE</a:t>
            </a:r>
            <a:r>
              <a:rPr lang="zh-CN" altLang="en-US" sz="1400" dirty="0">
                <a:solidFill>
                  <a:srgbClr val="7C8090"/>
                </a:solidFill>
              </a:rPr>
              <a:t>为</a:t>
            </a:r>
            <a:r>
              <a:rPr lang="en-US" altLang="zh-CN" sz="1400" dirty="0">
                <a:solidFill>
                  <a:srgbClr val="7C8090"/>
                </a:solidFill>
              </a:rPr>
              <a:t>1</a:t>
            </a:r>
            <a:r>
              <a:rPr lang="zh-CN" altLang="en-US" sz="1400" dirty="0">
                <a:solidFill>
                  <a:srgbClr val="7C8090"/>
                </a:solidFill>
              </a:rPr>
              <a:t>的情况</a:t>
            </a:r>
            <a:r>
              <a:rPr lang="zh-CN" altLang="en-US" sz="1400" b="1" dirty="0">
                <a:solidFill>
                  <a:srgbClr val="7C8090"/>
                </a:solidFill>
              </a:rPr>
              <a:t>只需要</a:t>
            </a:r>
            <a:r>
              <a:rPr lang="en-US" altLang="zh-CN" sz="1400" b="1" dirty="0">
                <a:solidFill>
                  <a:srgbClr val="7C8090"/>
                </a:solidFill>
              </a:rPr>
              <a:t>77.41%</a:t>
            </a:r>
            <a:r>
              <a:rPr lang="zh-CN" altLang="en-US" sz="1400" b="1" dirty="0">
                <a:solidFill>
                  <a:srgbClr val="7C8090"/>
                </a:solidFill>
              </a:rPr>
              <a:t>的时间就能学习到相同程度</a:t>
            </a:r>
            <a:r>
              <a:rPr lang="zh-CN" altLang="en-US" sz="1400" dirty="0" smtClean="0">
                <a:solidFill>
                  <a:srgbClr val="7C8090"/>
                </a:solidFill>
              </a:rPr>
              <a:t>。</a:t>
            </a:r>
            <a:endParaRPr lang="en-US" altLang="zh-CN" sz="1400" dirty="0" smtClean="0">
              <a:solidFill>
                <a:srgbClr val="7C8090"/>
              </a:solidFill>
            </a:endParaRPr>
          </a:p>
          <a:p>
            <a:pPr indent="360000">
              <a:lnSpc>
                <a:spcPct val="150000"/>
              </a:lnSpc>
            </a:pPr>
            <a:r>
              <a:rPr lang="zh-CN" altLang="en-US" sz="1400" dirty="0" smtClean="0">
                <a:solidFill>
                  <a:srgbClr val="7C8090"/>
                </a:solidFill>
              </a:rPr>
              <a:t>右边的上图为</a:t>
            </a:r>
            <a:r>
              <a:rPr lang="en-US" altLang="zh-CN" sz="1400" dirty="0" smtClean="0">
                <a:solidFill>
                  <a:srgbClr val="7C8090"/>
                </a:solidFill>
              </a:rPr>
              <a:t>CTE</a:t>
            </a:r>
            <a:r>
              <a:rPr lang="zh-CN" altLang="en-US" sz="1400" dirty="0" smtClean="0">
                <a:solidFill>
                  <a:srgbClr val="7C8090"/>
                </a:solidFill>
              </a:rPr>
              <a:t>为</a:t>
            </a:r>
            <a:r>
              <a:rPr lang="en-US" altLang="zh-CN" sz="1400" dirty="0" smtClean="0">
                <a:solidFill>
                  <a:srgbClr val="7C8090"/>
                </a:solidFill>
              </a:rPr>
              <a:t>1</a:t>
            </a:r>
            <a:r>
              <a:rPr lang="zh-CN" altLang="en-US" sz="1400" dirty="0" smtClean="0">
                <a:solidFill>
                  <a:srgbClr val="7C8090"/>
                </a:solidFill>
              </a:rPr>
              <a:t>时的训练过程，下图为</a:t>
            </a:r>
            <a:r>
              <a:rPr lang="en-US" altLang="zh-CN" sz="1400" dirty="0" smtClean="0">
                <a:solidFill>
                  <a:srgbClr val="7C8090"/>
                </a:solidFill>
              </a:rPr>
              <a:t>CTE</a:t>
            </a:r>
            <a:r>
              <a:rPr lang="zh-CN" altLang="en-US" sz="1400" dirty="0" smtClean="0">
                <a:solidFill>
                  <a:srgbClr val="7C8090"/>
                </a:solidFill>
              </a:rPr>
              <a:t>为</a:t>
            </a:r>
            <a:r>
              <a:rPr lang="en-US" altLang="zh-CN" sz="1400" dirty="0" smtClean="0">
                <a:solidFill>
                  <a:srgbClr val="7C8090"/>
                </a:solidFill>
              </a:rPr>
              <a:t>5</a:t>
            </a:r>
            <a:r>
              <a:rPr lang="zh-CN" altLang="en-US" sz="1400" dirty="0" smtClean="0">
                <a:solidFill>
                  <a:srgbClr val="7C8090"/>
                </a:solidFill>
              </a:rPr>
              <a:t>时的训练过程。</a:t>
            </a:r>
            <a:endParaRPr lang="zh-CN" altLang="zh-CN" sz="1400" dirty="0">
              <a:solidFill>
                <a:srgbClr val="7C8090"/>
              </a:solidFill>
            </a:endParaRPr>
          </a:p>
        </p:txBody>
      </p:sp>
      <p:pic>
        <p:nvPicPr>
          <p:cNvPr id="6" name="图片 5"/>
          <p:cNvPicPr/>
          <p:nvPr/>
        </p:nvPicPr>
        <p:blipFill>
          <a:blip r:embed="rId2"/>
          <a:stretch>
            <a:fillRect/>
          </a:stretch>
        </p:blipFill>
        <p:spPr>
          <a:xfrm>
            <a:off x="3655067" y="952697"/>
            <a:ext cx="4331919" cy="1753420"/>
          </a:xfrm>
          <a:prstGeom prst="rect">
            <a:avLst/>
          </a:prstGeom>
        </p:spPr>
      </p:pic>
      <p:pic>
        <p:nvPicPr>
          <p:cNvPr id="7" name="图片 6"/>
          <p:cNvPicPr/>
          <p:nvPr/>
        </p:nvPicPr>
        <p:blipFill>
          <a:blip r:embed="rId3"/>
          <a:stretch>
            <a:fillRect/>
          </a:stretch>
        </p:blipFill>
        <p:spPr>
          <a:xfrm>
            <a:off x="3655067" y="2928473"/>
            <a:ext cx="4331919" cy="1714305"/>
          </a:xfrm>
          <a:prstGeom prst="rect">
            <a:avLst/>
          </a:prstGeom>
        </p:spPr>
      </p:pic>
    </p:spTree>
    <p:extLst>
      <p:ext uri="{BB962C8B-B14F-4D97-AF65-F5344CB8AC3E}">
        <p14:creationId xmlns:p14="http://schemas.microsoft.com/office/powerpoint/2010/main" val="33393357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6"/>
          <p:cNvSpPr txBox="1">
            <a:spLocks noChangeArrowheads="1"/>
          </p:cNvSpPr>
          <p:nvPr/>
        </p:nvSpPr>
        <p:spPr bwMode="auto">
          <a:xfrm>
            <a:off x="171243" y="140353"/>
            <a:ext cx="22365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dirty="0" smtClean="0">
                <a:solidFill>
                  <a:srgbClr val="7C8090"/>
                </a:solidFill>
                <a:latin typeface="+mj-ea"/>
                <a:ea typeface="+mj-ea"/>
              </a:rPr>
              <a:t>真实环境下的测试</a:t>
            </a:r>
            <a:endParaRPr lang="zh-CN" altLang="en-US" sz="2000" dirty="0">
              <a:solidFill>
                <a:srgbClr val="7C8090"/>
              </a:solidFill>
              <a:latin typeface="+mj-ea"/>
              <a:ea typeface="+mj-ea"/>
            </a:endParaRPr>
          </a:p>
        </p:txBody>
      </p:sp>
      <p:sp>
        <p:nvSpPr>
          <p:cNvPr id="36" name="矩形 35"/>
          <p:cNvSpPr/>
          <p:nvPr/>
        </p:nvSpPr>
        <p:spPr bwMode="auto">
          <a:xfrm>
            <a:off x="3057227" y="1004809"/>
            <a:ext cx="2646878" cy="461665"/>
          </a:xfrm>
          <a:prstGeom prst="rect">
            <a:avLst/>
          </a:prstGeom>
          <a:noFill/>
        </p:spPr>
        <p:txBody>
          <a:bodyPr wrap="none">
            <a:spAutoFit/>
          </a:bodyPr>
          <a:lstStyle/>
          <a:p>
            <a:pPr algn="ctr">
              <a:defRPr/>
            </a:pPr>
            <a:r>
              <a:rPr lang="zh-CN" altLang="en-US" sz="2400" kern="100" dirty="0">
                <a:solidFill>
                  <a:srgbClr val="7C8090"/>
                </a:solidFill>
                <a:latin typeface="微软雅黑" panose="020B0503020204020204" pitchFamily="34" charset="-122"/>
                <a:ea typeface="微软雅黑" panose="020B0503020204020204" pitchFamily="34" charset="-122"/>
                <a:cs typeface="Times New Roman" panose="02020603050405020304" pitchFamily="18" charset="0"/>
              </a:rPr>
              <a:t>真实环境</a:t>
            </a:r>
            <a:r>
              <a:rPr lang="zh-CN" altLang="en-US" sz="2400" kern="100" dirty="0" smtClean="0">
                <a:solidFill>
                  <a:srgbClr val="7C8090"/>
                </a:solidFill>
                <a:latin typeface="微软雅黑" panose="020B0503020204020204" pitchFamily="34" charset="-122"/>
                <a:ea typeface="微软雅黑" panose="020B0503020204020204" pitchFamily="34" charset="-122"/>
                <a:cs typeface="Times New Roman" panose="02020603050405020304" pitchFamily="18" charset="0"/>
              </a:rPr>
              <a:t>下的测试</a:t>
            </a:r>
            <a:endParaRPr lang="zh-CN" altLang="en-US" sz="2400" kern="100" dirty="0">
              <a:solidFill>
                <a:srgbClr val="7C809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0" name="图片 9" descr="C:\Users\9029\AppData\Roaming\Tencent\Users\578824311\TIM\WinTemp\RichOle\]F9~H))I5G7@LM702}C%0_Y.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79451" y="1923424"/>
            <a:ext cx="2603153" cy="1956286"/>
          </a:xfrm>
          <a:prstGeom prst="rect">
            <a:avLst/>
          </a:prstGeom>
          <a:noFill/>
          <a:ln>
            <a:noFill/>
          </a:ln>
        </p:spPr>
      </p:pic>
      <p:pic>
        <p:nvPicPr>
          <p:cNvPr id="11" name="图片 10" descr="D:\QQ\数据\578824311\Image\C2C\4IO0O2MX6BGM[RGT{9DGYJF.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307" y="1744824"/>
            <a:ext cx="2005322" cy="2313485"/>
          </a:xfrm>
          <a:prstGeom prst="rect">
            <a:avLst/>
          </a:prstGeom>
          <a:noFill/>
          <a:ln>
            <a:noFill/>
          </a:ln>
        </p:spPr>
      </p:pic>
      <p:pic>
        <p:nvPicPr>
          <p:cNvPr id="12" name="图片 11" descr="C:\Users\9029\AppData\Roaming\Tencent\Users\578824311\TIM\WinTemp\RichOle\OYLZCUIP@F[VIC_UHEB2$1B.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96755" y="1923425"/>
            <a:ext cx="2610266" cy="1956286"/>
          </a:xfrm>
          <a:prstGeom prst="rect">
            <a:avLst/>
          </a:prstGeom>
          <a:noFill/>
          <a:ln>
            <a:noFill/>
          </a:ln>
        </p:spPr>
      </p:pic>
    </p:spTree>
    <p:extLst>
      <p:ext uri="{BB962C8B-B14F-4D97-AF65-F5344CB8AC3E}">
        <p14:creationId xmlns:p14="http://schemas.microsoft.com/office/powerpoint/2010/main" val="24644005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bwMode="auto">
          <a:xfrm>
            <a:off x="2447093" y="2262806"/>
            <a:ext cx="4288353" cy="707886"/>
          </a:xfrm>
          <a:prstGeom prst="rect">
            <a:avLst/>
          </a:prstGeom>
        </p:spPr>
        <p:txBody>
          <a:bodyPr wrap="none">
            <a:spAutoFit/>
          </a:bodyPr>
          <a:lstStyle/>
          <a:p>
            <a:pPr algn="ctr">
              <a:defRPr/>
            </a:pPr>
            <a:r>
              <a:rPr lang="zh-CN" altLang="en-US" sz="4000" b="1" kern="100" dirty="0">
                <a:solidFill>
                  <a:srgbClr val="8F93A1"/>
                </a:solidFill>
                <a:latin typeface="微软雅黑" panose="020B0503020204020204" pitchFamily="34" charset="-122"/>
                <a:ea typeface="微软雅黑" panose="020B0503020204020204" pitchFamily="34" charset="-122"/>
                <a:cs typeface="Times New Roman" panose="02020603050405020304" pitchFamily="18" charset="0"/>
              </a:rPr>
              <a:t>选题的背景与意义</a:t>
            </a:r>
          </a:p>
        </p:txBody>
      </p:sp>
      <p:sp>
        <p:nvSpPr>
          <p:cNvPr id="43" name="椭圆 42"/>
          <p:cNvSpPr/>
          <p:nvPr/>
        </p:nvSpPr>
        <p:spPr>
          <a:xfrm>
            <a:off x="3537215" y="476556"/>
            <a:ext cx="1394547" cy="1394547"/>
          </a:xfrm>
          <a:prstGeom prst="ellipse">
            <a:avLst/>
          </a:prstGeom>
          <a:solidFill>
            <a:srgbClr val="FFFEFF"/>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089213" y="1138928"/>
            <a:ext cx="1394547" cy="1394546"/>
          </a:xfrm>
          <a:prstGeom prst="ellipse">
            <a:avLst/>
          </a:prstGeom>
          <a:solidFill>
            <a:schemeClr val="tx1">
              <a:lumMod val="65000"/>
              <a:lumOff val="35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65114" y="744460"/>
            <a:ext cx="1394547" cy="1394546"/>
          </a:xfrm>
          <a:prstGeom prst="ellipse">
            <a:avLst/>
          </a:prstGeom>
          <a:gradFill>
            <a:gsLst>
              <a:gs pos="0">
                <a:srgbClr val="ECECEE"/>
              </a:gs>
              <a:gs pos="100000">
                <a:srgbClr val="E8EAF0"/>
              </a:gs>
            </a:gsLst>
            <a:lin ang="5400000" scaled="1"/>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5"/>
          <p:cNvSpPr>
            <a:spLocks noEditPoints="1"/>
          </p:cNvSpPr>
          <p:nvPr/>
        </p:nvSpPr>
        <p:spPr bwMode="auto">
          <a:xfrm>
            <a:off x="4071435" y="1045520"/>
            <a:ext cx="962676" cy="707097"/>
          </a:xfrm>
          <a:custGeom>
            <a:avLst/>
            <a:gdLst>
              <a:gd name="T0" fmla="*/ 690 w 702"/>
              <a:gd name="T1" fmla="*/ 144 h 517"/>
              <a:gd name="T2" fmla="*/ 358 w 702"/>
              <a:gd name="T3" fmla="*/ 1 h 517"/>
              <a:gd name="T4" fmla="*/ 351 w 702"/>
              <a:gd name="T5" fmla="*/ 0 h 517"/>
              <a:gd name="T6" fmla="*/ 345 w 702"/>
              <a:gd name="T7" fmla="*/ 1 h 517"/>
              <a:gd name="T8" fmla="*/ 12 w 702"/>
              <a:gd name="T9" fmla="*/ 144 h 517"/>
              <a:gd name="T10" fmla="*/ 0 w 702"/>
              <a:gd name="T11" fmla="*/ 164 h 517"/>
              <a:gd name="T12" fmla="*/ 12 w 702"/>
              <a:gd name="T13" fmla="*/ 183 h 517"/>
              <a:gd name="T14" fmla="*/ 345 w 702"/>
              <a:gd name="T15" fmla="*/ 326 h 517"/>
              <a:gd name="T16" fmla="*/ 358 w 702"/>
              <a:gd name="T17" fmla="*/ 326 h 517"/>
              <a:gd name="T18" fmla="*/ 616 w 702"/>
              <a:gd name="T19" fmla="*/ 215 h 517"/>
              <a:gd name="T20" fmla="*/ 616 w 702"/>
              <a:gd name="T21" fmla="*/ 329 h 517"/>
              <a:gd name="T22" fmla="*/ 593 w 702"/>
              <a:gd name="T23" fmla="*/ 370 h 517"/>
              <a:gd name="T24" fmla="*/ 616 w 702"/>
              <a:gd name="T25" fmla="*/ 412 h 517"/>
              <a:gd name="T26" fmla="*/ 616 w 702"/>
              <a:gd name="T27" fmla="*/ 452 h 517"/>
              <a:gd name="T28" fmla="*/ 650 w 702"/>
              <a:gd name="T29" fmla="*/ 452 h 517"/>
              <a:gd name="T30" fmla="*/ 650 w 702"/>
              <a:gd name="T31" fmla="*/ 412 h 517"/>
              <a:gd name="T32" fmla="*/ 674 w 702"/>
              <a:gd name="T33" fmla="*/ 370 h 517"/>
              <a:gd name="T34" fmla="*/ 650 w 702"/>
              <a:gd name="T35" fmla="*/ 329 h 517"/>
              <a:gd name="T36" fmla="*/ 650 w 702"/>
              <a:gd name="T37" fmla="*/ 200 h 517"/>
              <a:gd name="T38" fmla="*/ 690 w 702"/>
              <a:gd name="T39" fmla="*/ 183 h 517"/>
              <a:gd name="T40" fmla="*/ 702 w 702"/>
              <a:gd name="T41" fmla="*/ 164 h 517"/>
              <a:gd name="T42" fmla="*/ 690 w 702"/>
              <a:gd name="T43" fmla="*/ 144 h 517"/>
              <a:gd name="T44" fmla="*/ 351 w 702"/>
              <a:gd name="T45" fmla="*/ 355 h 517"/>
              <a:gd name="T46" fmla="*/ 336 w 702"/>
              <a:gd name="T47" fmla="*/ 352 h 517"/>
              <a:gd name="T48" fmla="*/ 129 w 702"/>
              <a:gd name="T49" fmla="*/ 262 h 517"/>
              <a:gd name="T50" fmla="*/ 129 w 702"/>
              <a:gd name="T51" fmla="*/ 386 h 517"/>
              <a:gd name="T52" fmla="*/ 327 w 702"/>
              <a:gd name="T53" fmla="*/ 517 h 517"/>
              <a:gd name="T54" fmla="*/ 375 w 702"/>
              <a:gd name="T55" fmla="*/ 517 h 517"/>
              <a:gd name="T56" fmla="*/ 574 w 702"/>
              <a:gd name="T57" fmla="*/ 386 h 517"/>
              <a:gd name="T58" fmla="*/ 574 w 702"/>
              <a:gd name="T59" fmla="*/ 262 h 517"/>
              <a:gd name="T60" fmla="*/ 366 w 702"/>
              <a:gd name="T61" fmla="*/ 352 h 517"/>
              <a:gd name="T62" fmla="*/ 351 w 702"/>
              <a:gd name="T63" fmla="*/ 355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2" h="517">
                <a:moveTo>
                  <a:pt x="690" y="144"/>
                </a:moveTo>
                <a:cubicBezTo>
                  <a:pt x="358" y="1"/>
                  <a:pt x="358" y="1"/>
                  <a:pt x="358" y="1"/>
                </a:cubicBezTo>
                <a:cubicBezTo>
                  <a:pt x="356" y="0"/>
                  <a:pt x="353" y="0"/>
                  <a:pt x="351" y="0"/>
                </a:cubicBezTo>
                <a:cubicBezTo>
                  <a:pt x="349" y="0"/>
                  <a:pt x="347" y="0"/>
                  <a:pt x="345" y="1"/>
                </a:cubicBezTo>
                <a:cubicBezTo>
                  <a:pt x="12" y="144"/>
                  <a:pt x="12" y="144"/>
                  <a:pt x="12" y="144"/>
                </a:cubicBezTo>
                <a:cubicBezTo>
                  <a:pt x="5" y="147"/>
                  <a:pt x="0" y="155"/>
                  <a:pt x="0" y="164"/>
                </a:cubicBezTo>
                <a:cubicBezTo>
                  <a:pt x="0" y="172"/>
                  <a:pt x="5" y="180"/>
                  <a:pt x="12" y="183"/>
                </a:cubicBezTo>
                <a:cubicBezTo>
                  <a:pt x="345" y="326"/>
                  <a:pt x="345" y="326"/>
                  <a:pt x="345" y="326"/>
                </a:cubicBezTo>
                <a:cubicBezTo>
                  <a:pt x="349" y="328"/>
                  <a:pt x="354" y="328"/>
                  <a:pt x="358" y="326"/>
                </a:cubicBezTo>
                <a:cubicBezTo>
                  <a:pt x="616" y="215"/>
                  <a:pt x="616" y="215"/>
                  <a:pt x="616" y="215"/>
                </a:cubicBezTo>
                <a:cubicBezTo>
                  <a:pt x="616" y="329"/>
                  <a:pt x="616" y="329"/>
                  <a:pt x="616" y="329"/>
                </a:cubicBezTo>
                <a:cubicBezTo>
                  <a:pt x="602" y="336"/>
                  <a:pt x="593" y="352"/>
                  <a:pt x="593" y="370"/>
                </a:cubicBezTo>
                <a:cubicBezTo>
                  <a:pt x="593" y="389"/>
                  <a:pt x="602" y="405"/>
                  <a:pt x="616" y="412"/>
                </a:cubicBezTo>
                <a:cubicBezTo>
                  <a:pt x="616" y="452"/>
                  <a:pt x="616" y="452"/>
                  <a:pt x="616" y="452"/>
                </a:cubicBezTo>
                <a:cubicBezTo>
                  <a:pt x="650" y="452"/>
                  <a:pt x="650" y="452"/>
                  <a:pt x="650" y="452"/>
                </a:cubicBezTo>
                <a:cubicBezTo>
                  <a:pt x="650" y="412"/>
                  <a:pt x="650" y="412"/>
                  <a:pt x="650" y="412"/>
                </a:cubicBezTo>
                <a:cubicBezTo>
                  <a:pt x="664" y="405"/>
                  <a:pt x="674" y="389"/>
                  <a:pt x="674" y="370"/>
                </a:cubicBezTo>
                <a:cubicBezTo>
                  <a:pt x="674" y="352"/>
                  <a:pt x="664" y="336"/>
                  <a:pt x="650" y="329"/>
                </a:cubicBezTo>
                <a:cubicBezTo>
                  <a:pt x="650" y="200"/>
                  <a:pt x="650" y="200"/>
                  <a:pt x="650" y="200"/>
                </a:cubicBezTo>
                <a:cubicBezTo>
                  <a:pt x="690" y="183"/>
                  <a:pt x="690" y="183"/>
                  <a:pt x="690" y="183"/>
                </a:cubicBezTo>
                <a:cubicBezTo>
                  <a:pt x="697" y="180"/>
                  <a:pt x="702" y="172"/>
                  <a:pt x="702" y="164"/>
                </a:cubicBezTo>
                <a:cubicBezTo>
                  <a:pt x="702" y="155"/>
                  <a:pt x="697" y="147"/>
                  <a:pt x="690" y="144"/>
                </a:cubicBezTo>
                <a:close/>
                <a:moveTo>
                  <a:pt x="351" y="355"/>
                </a:moveTo>
                <a:cubicBezTo>
                  <a:pt x="346" y="355"/>
                  <a:pt x="341" y="354"/>
                  <a:pt x="336" y="352"/>
                </a:cubicBezTo>
                <a:cubicBezTo>
                  <a:pt x="129" y="262"/>
                  <a:pt x="129" y="262"/>
                  <a:pt x="129" y="262"/>
                </a:cubicBezTo>
                <a:cubicBezTo>
                  <a:pt x="129" y="386"/>
                  <a:pt x="129" y="386"/>
                  <a:pt x="129" y="386"/>
                </a:cubicBezTo>
                <a:cubicBezTo>
                  <a:pt x="129" y="487"/>
                  <a:pt x="280" y="517"/>
                  <a:pt x="327" y="517"/>
                </a:cubicBezTo>
                <a:cubicBezTo>
                  <a:pt x="375" y="517"/>
                  <a:pt x="375" y="517"/>
                  <a:pt x="375" y="517"/>
                </a:cubicBezTo>
                <a:cubicBezTo>
                  <a:pt x="410" y="517"/>
                  <a:pt x="574" y="487"/>
                  <a:pt x="574" y="386"/>
                </a:cubicBezTo>
                <a:cubicBezTo>
                  <a:pt x="574" y="262"/>
                  <a:pt x="574" y="262"/>
                  <a:pt x="574" y="262"/>
                </a:cubicBezTo>
                <a:cubicBezTo>
                  <a:pt x="366" y="352"/>
                  <a:pt x="366" y="352"/>
                  <a:pt x="366" y="352"/>
                </a:cubicBezTo>
                <a:cubicBezTo>
                  <a:pt x="361" y="354"/>
                  <a:pt x="356" y="355"/>
                  <a:pt x="351" y="355"/>
                </a:cubicBezTo>
                <a:close/>
              </a:path>
            </a:pathLst>
          </a:custGeom>
          <a:solidFill>
            <a:srgbClr val="8F93A1"/>
          </a:solidFill>
          <a:ln>
            <a:noFill/>
          </a:ln>
        </p:spPr>
        <p:txBody>
          <a:bodyPr vert="horz" wrap="square" lIns="91440" tIns="45720" rIns="91440" bIns="45720" numCol="1" anchor="t" anchorCtr="0" compatLnSpc="1"/>
          <a:lstStyle/>
          <a:p>
            <a:endParaRPr lang="zh-CN" altLang="en-US"/>
          </a:p>
        </p:txBody>
      </p:sp>
      <p:sp>
        <p:nvSpPr>
          <p:cNvPr id="33" name="矩形: 圆角 32"/>
          <p:cNvSpPr/>
          <p:nvPr/>
        </p:nvSpPr>
        <p:spPr>
          <a:xfrm>
            <a:off x="3988504" y="3577476"/>
            <a:ext cx="1152000" cy="251847"/>
          </a:xfrm>
          <a:prstGeom prst="roundRect">
            <a:avLst>
              <a:gd name="adj" fmla="val 50000"/>
            </a:avLst>
          </a:prstGeom>
          <a:solidFill>
            <a:srgbClr val="8F93A1"/>
          </a:solidFill>
          <a:ln>
            <a:noFill/>
          </a:ln>
          <a:effectLst>
            <a:outerShdw blurRad="127000"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1200">
                <a:solidFill>
                  <a:schemeClr val="bg1"/>
                </a:solidFill>
                <a:latin typeface="+mj-lt"/>
              </a:rPr>
              <a:t>PART ONE</a:t>
            </a:r>
            <a:endParaRPr lang="zh-CN" altLang="en-US" sz="1200">
              <a:solidFill>
                <a:schemeClr val="bg1"/>
              </a:solidFill>
              <a:latin typeface="+mj-lt"/>
            </a:endParaRPr>
          </a:p>
        </p:txBody>
      </p:sp>
      <p:grpSp>
        <p:nvGrpSpPr>
          <p:cNvPr id="17" name="组合 16"/>
          <p:cNvGrpSpPr/>
          <p:nvPr/>
        </p:nvGrpSpPr>
        <p:grpSpPr>
          <a:xfrm>
            <a:off x="614363" y="242628"/>
            <a:ext cx="854903" cy="223134"/>
            <a:chOff x="3537215" y="97436"/>
            <a:chExt cx="1889224" cy="493096"/>
          </a:xfrm>
        </p:grpSpPr>
        <p:sp>
          <p:nvSpPr>
            <p:cNvPr id="20" name="矩形: 圆角 19"/>
            <p:cNvSpPr/>
            <p:nvPr/>
          </p:nvSpPr>
          <p:spPr>
            <a:xfrm>
              <a:off x="3537215" y="97436"/>
              <a:ext cx="1889224" cy="493096"/>
            </a:xfrm>
            <a:prstGeom prst="roundRect">
              <a:avLst>
                <a:gd name="adj" fmla="val 50000"/>
              </a:avLst>
            </a:prstGeom>
            <a:solidFill>
              <a:srgbClr val="E7E5ED"/>
            </a:solidFill>
            <a:ln w="1270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sz="2800">
                <a:solidFill>
                  <a:schemeClr val="bg1"/>
                </a:solidFill>
                <a:effectLst>
                  <a:outerShdw blurRad="38100" dist="38100" dir="2700000" algn="tl">
                    <a:srgbClr val="000000">
                      <a:alpha val="43137"/>
                    </a:srgbClr>
                  </a:outerShdw>
                </a:effectLst>
                <a:latin typeface="DIN-BoldItalic" pitchFamily="50" charset="0"/>
              </a:endParaRPr>
            </a:p>
          </p:txBody>
        </p:sp>
        <p:sp>
          <p:nvSpPr>
            <p:cNvPr id="22" name="椭圆 21"/>
            <p:cNvSpPr/>
            <p:nvPr/>
          </p:nvSpPr>
          <p:spPr>
            <a:xfrm>
              <a:off x="3537215" y="106613"/>
              <a:ext cx="474687" cy="474687"/>
            </a:xfrm>
            <a:prstGeom prst="ellipse">
              <a:avLst/>
            </a:prstGeom>
            <a:solidFill>
              <a:srgbClr val="8F93A1"/>
            </a:solidFill>
            <a:ln w="12700">
              <a:noFill/>
            </a:ln>
            <a:effectLst>
              <a:innerShdw blurRad="330200" dist="165100" dir="162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800">
                <a:solidFill>
                  <a:schemeClr val="bg1"/>
                </a:solidFill>
                <a:effectLst>
                  <a:outerShdw blurRad="38100" dist="38100" dir="2700000" algn="tl">
                    <a:srgbClr val="000000">
                      <a:alpha val="43137"/>
                    </a:srgbClr>
                  </a:outerShdw>
                </a:effectLst>
                <a:latin typeface="DIN-BoldItalic" pitchFamily="50" charset="0"/>
              </a:endParaRPr>
            </a:p>
          </p:txBody>
        </p:sp>
      </p:grpSp>
      <p:grpSp>
        <p:nvGrpSpPr>
          <p:cNvPr id="24" name="Group 4"/>
          <p:cNvGrpSpPr>
            <a:grpSpLocks noChangeAspect="1"/>
          </p:cNvGrpSpPr>
          <p:nvPr/>
        </p:nvGrpSpPr>
        <p:grpSpPr bwMode="auto">
          <a:xfrm>
            <a:off x="676948" y="309038"/>
            <a:ext cx="89632" cy="89234"/>
            <a:chOff x="298" y="278"/>
            <a:chExt cx="225" cy="224"/>
          </a:xfrm>
          <a:solidFill>
            <a:schemeClr val="bg1"/>
          </a:solidFill>
        </p:grpSpPr>
        <p:sp>
          <p:nvSpPr>
            <p:cNvPr id="25" name="Oval 5"/>
            <p:cNvSpPr>
              <a:spLocks noChangeArrowheads="1"/>
            </p:cNvSpPr>
            <p:nvPr/>
          </p:nvSpPr>
          <p:spPr bwMode="auto">
            <a:xfrm>
              <a:off x="355" y="336"/>
              <a:ext cx="29" cy="2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6"/>
            <p:cNvSpPr/>
            <p:nvPr/>
          </p:nvSpPr>
          <p:spPr bwMode="auto">
            <a:xfrm>
              <a:off x="298" y="278"/>
              <a:ext cx="225" cy="224"/>
            </a:xfrm>
            <a:custGeom>
              <a:avLst/>
              <a:gdLst>
                <a:gd name="T0" fmla="*/ 693 w 706"/>
                <a:gd name="T1" fmla="*/ 645 h 703"/>
                <a:gd name="T2" fmla="*/ 549 w 706"/>
                <a:gd name="T3" fmla="*/ 501 h 703"/>
                <a:gd name="T4" fmla="*/ 617 w 706"/>
                <a:gd name="T5" fmla="*/ 308 h 703"/>
                <a:gd name="T6" fmla="*/ 527 w 706"/>
                <a:gd name="T7" fmla="*/ 90 h 703"/>
                <a:gd name="T8" fmla="*/ 309 w 706"/>
                <a:gd name="T9" fmla="*/ 0 h 703"/>
                <a:gd name="T10" fmla="*/ 91 w 706"/>
                <a:gd name="T11" fmla="*/ 90 h 703"/>
                <a:gd name="T12" fmla="*/ 0 w 706"/>
                <a:gd name="T13" fmla="*/ 308 h 703"/>
                <a:gd name="T14" fmla="*/ 91 w 706"/>
                <a:gd name="T15" fmla="*/ 526 h 703"/>
                <a:gd name="T16" fmla="*/ 309 w 706"/>
                <a:gd name="T17" fmla="*/ 617 h 703"/>
                <a:gd name="T18" fmla="*/ 390 w 706"/>
                <a:gd name="T19" fmla="*/ 606 h 703"/>
                <a:gd name="T20" fmla="*/ 414 w 706"/>
                <a:gd name="T21" fmla="*/ 564 h 703"/>
                <a:gd name="T22" fmla="*/ 372 w 706"/>
                <a:gd name="T23" fmla="*/ 541 h 703"/>
                <a:gd name="T24" fmla="*/ 138 w 706"/>
                <a:gd name="T25" fmla="*/ 479 h 703"/>
                <a:gd name="T26" fmla="*/ 68 w 706"/>
                <a:gd name="T27" fmla="*/ 308 h 703"/>
                <a:gd name="T28" fmla="*/ 138 w 706"/>
                <a:gd name="T29" fmla="*/ 138 h 703"/>
                <a:gd name="T30" fmla="*/ 479 w 706"/>
                <a:gd name="T31" fmla="*/ 138 h 703"/>
                <a:gd name="T32" fmla="*/ 550 w 706"/>
                <a:gd name="T33" fmla="*/ 308 h 703"/>
                <a:gd name="T34" fmla="*/ 479 w 706"/>
                <a:gd name="T35" fmla="*/ 479 h 703"/>
                <a:gd name="T36" fmla="*/ 479 w 706"/>
                <a:gd name="T37" fmla="*/ 526 h 703"/>
                <a:gd name="T38" fmla="*/ 484 w 706"/>
                <a:gd name="T39" fmla="*/ 531 h 703"/>
                <a:gd name="T40" fmla="*/ 489 w 706"/>
                <a:gd name="T41" fmla="*/ 536 h 703"/>
                <a:gd name="T42" fmla="*/ 646 w 706"/>
                <a:gd name="T43" fmla="*/ 693 h 703"/>
                <a:gd name="T44" fmla="*/ 669 w 706"/>
                <a:gd name="T45" fmla="*/ 703 h 703"/>
                <a:gd name="T46" fmla="*/ 693 w 706"/>
                <a:gd name="T47" fmla="*/ 693 h 703"/>
                <a:gd name="T48" fmla="*/ 693 w 706"/>
                <a:gd name="T49" fmla="*/ 645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06" h="703">
                  <a:moveTo>
                    <a:pt x="693" y="645"/>
                  </a:moveTo>
                  <a:cubicBezTo>
                    <a:pt x="549" y="501"/>
                    <a:pt x="549" y="501"/>
                    <a:pt x="549" y="501"/>
                  </a:cubicBezTo>
                  <a:cubicBezTo>
                    <a:pt x="593" y="447"/>
                    <a:pt x="617" y="379"/>
                    <a:pt x="617" y="308"/>
                  </a:cubicBezTo>
                  <a:cubicBezTo>
                    <a:pt x="617" y="226"/>
                    <a:pt x="585" y="149"/>
                    <a:pt x="527" y="90"/>
                  </a:cubicBezTo>
                  <a:cubicBezTo>
                    <a:pt x="468" y="32"/>
                    <a:pt x="391" y="0"/>
                    <a:pt x="309" y="0"/>
                  </a:cubicBezTo>
                  <a:cubicBezTo>
                    <a:pt x="226" y="0"/>
                    <a:pt x="149" y="32"/>
                    <a:pt x="91" y="90"/>
                  </a:cubicBezTo>
                  <a:cubicBezTo>
                    <a:pt x="32" y="149"/>
                    <a:pt x="0" y="226"/>
                    <a:pt x="0" y="308"/>
                  </a:cubicBezTo>
                  <a:cubicBezTo>
                    <a:pt x="0" y="391"/>
                    <a:pt x="32" y="468"/>
                    <a:pt x="91" y="526"/>
                  </a:cubicBezTo>
                  <a:cubicBezTo>
                    <a:pt x="149" y="585"/>
                    <a:pt x="228" y="617"/>
                    <a:pt x="309" y="617"/>
                  </a:cubicBezTo>
                  <a:cubicBezTo>
                    <a:pt x="336" y="617"/>
                    <a:pt x="363" y="613"/>
                    <a:pt x="390" y="606"/>
                  </a:cubicBezTo>
                  <a:cubicBezTo>
                    <a:pt x="408" y="601"/>
                    <a:pt x="418" y="582"/>
                    <a:pt x="414" y="564"/>
                  </a:cubicBezTo>
                  <a:cubicBezTo>
                    <a:pt x="409" y="547"/>
                    <a:pt x="390" y="536"/>
                    <a:pt x="372" y="541"/>
                  </a:cubicBezTo>
                  <a:cubicBezTo>
                    <a:pt x="289" y="564"/>
                    <a:pt x="199" y="540"/>
                    <a:pt x="138" y="479"/>
                  </a:cubicBezTo>
                  <a:cubicBezTo>
                    <a:pt x="93" y="433"/>
                    <a:pt x="68" y="373"/>
                    <a:pt x="68" y="308"/>
                  </a:cubicBezTo>
                  <a:cubicBezTo>
                    <a:pt x="68" y="244"/>
                    <a:pt x="93" y="184"/>
                    <a:pt x="138" y="138"/>
                  </a:cubicBezTo>
                  <a:cubicBezTo>
                    <a:pt x="232" y="44"/>
                    <a:pt x="385" y="44"/>
                    <a:pt x="479" y="138"/>
                  </a:cubicBezTo>
                  <a:cubicBezTo>
                    <a:pt x="525" y="184"/>
                    <a:pt x="550" y="244"/>
                    <a:pt x="550" y="308"/>
                  </a:cubicBezTo>
                  <a:cubicBezTo>
                    <a:pt x="550" y="373"/>
                    <a:pt x="525" y="433"/>
                    <a:pt x="479" y="479"/>
                  </a:cubicBezTo>
                  <a:cubicBezTo>
                    <a:pt x="466" y="492"/>
                    <a:pt x="466" y="513"/>
                    <a:pt x="479" y="526"/>
                  </a:cubicBezTo>
                  <a:cubicBezTo>
                    <a:pt x="481" y="528"/>
                    <a:pt x="483" y="529"/>
                    <a:pt x="484" y="531"/>
                  </a:cubicBezTo>
                  <a:cubicBezTo>
                    <a:pt x="486" y="533"/>
                    <a:pt x="487" y="534"/>
                    <a:pt x="489" y="536"/>
                  </a:cubicBezTo>
                  <a:cubicBezTo>
                    <a:pt x="646" y="693"/>
                    <a:pt x="646" y="693"/>
                    <a:pt x="646" y="693"/>
                  </a:cubicBezTo>
                  <a:cubicBezTo>
                    <a:pt x="652" y="699"/>
                    <a:pt x="661" y="703"/>
                    <a:pt x="669" y="703"/>
                  </a:cubicBezTo>
                  <a:cubicBezTo>
                    <a:pt x="678" y="703"/>
                    <a:pt x="687" y="699"/>
                    <a:pt x="693" y="693"/>
                  </a:cubicBezTo>
                  <a:cubicBezTo>
                    <a:pt x="706" y="680"/>
                    <a:pt x="706" y="658"/>
                    <a:pt x="693" y="6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2" name="矩形 31"/>
          <p:cNvSpPr/>
          <p:nvPr/>
        </p:nvSpPr>
        <p:spPr bwMode="auto">
          <a:xfrm>
            <a:off x="4417060" y="4609486"/>
            <a:ext cx="309880" cy="252730"/>
          </a:xfrm>
          <a:prstGeom prst="rect">
            <a:avLst/>
          </a:prstGeom>
        </p:spPr>
        <p:txBody>
          <a:bodyPr wrap="none">
            <a:spAutoFit/>
          </a:bodyPr>
          <a:lstStyle/>
          <a:p>
            <a:pPr algn="ctr">
              <a:defRPr/>
            </a:pPr>
            <a:endParaRPr lang="zh-CN" altLang="en-US" sz="1050" kern="100">
              <a:solidFill>
                <a:srgbClr val="8F93A1"/>
              </a:solidFill>
              <a:latin typeface="+mj-ea"/>
              <a:ea typeface="+mj-ea"/>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6"/>
          <p:cNvSpPr txBox="1">
            <a:spLocks noChangeArrowheads="1"/>
          </p:cNvSpPr>
          <p:nvPr/>
        </p:nvSpPr>
        <p:spPr bwMode="auto">
          <a:xfrm>
            <a:off x="171243" y="140353"/>
            <a:ext cx="22365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dirty="0" smtClean="0">
                <a:solidFill>
                  <a:srgbClr val="7C8090"/>
                </a:solidFill>
                <a:latin typeface="+mj-ea"/>
                <a:ea typeface="+mj-ea"/>
              </a:rPr>
              <a:t>真实环境下的测试</a:t>
            </a:r>
            <a:endParaRPr lang="zh-CN" altLang="en-US" sz="2000" dirty="0">
              <a:solidFill>
                <a:srgbClr val="7C8090"/>
              </a:solidFill>
              <a:latin typeface="+mj-ea"/>
              <a:ea typeface="+mj-ea"/>
            </a:endParaRPr>
          </a:p>
        </p:txBody>
      </p:sp>
      <p:sp>
        <p:nvSpPr>
          <p:cNvPr id="8" name="矩形 7"/>
          <p:cNvSpPr/>
          <p:nvPr/>
        </p:nvSpPr>
        <p:spPr>
          <a:xfrm>
            <a:off x="2596800" y="1999023"/>
            <a:ext cx="3785339" cy="1200329"/>
          </a:xfrm>
          <a:prstGeom prst="rect">
            <a:avLst/>
          </a:prstGeom>
        </p:spPr>
        <p:txBody>
          <a:bodyPr wrap="square">
            <a:spAutoFit/>
          </a:bodyPr>
          <a:lstStyle/>
          <a:p>
            <a:pPr indent="360000">
              <a:lnSpc>
                <a:spcPct val="150000"/>
              </a:lnSpc>
            </a:pPr>
            <a:r>
              <a:rPr lang="zh-CN" altLang="en-US" sz="1600" dirty="0" smtClean="0">
                <a:solidFill>
                  <a:srgbClr val="7C8090"/>
                </a:solidFill>
              </a:rPr>
              <a:t>真实环境下进行训练的两个问题：</a:t>
            </a:r>
            <a:endParaRPr lang="en-US" altLang="zh-CN" sz="1600" dirty="0" smtClean="0">
              <a:solidFill>
                <a:srgbClr val="7C8090"/>
              </a:solidFill>
            </a:endParaRPr>
          </a:p>
          <a:p>
            <a:pPr indent="360000">
              <a:lnSpc>
                <a:spcPct val="150000"/>
              </a:lnSpc>
            </a:pPr>
            <a:r>
              <a:rPr lang="en-US" altLang="zh-CN" sz="1600" dirty="0" smtClean="0">
                <a:solidFill>
                  <a:srgbClr val="7C8090"/>
                </a:solidFill>
              </a:rPr>
              <a:t>1. </a:t>
            </a:r>
            <a:r>
              <a:rPr lang="zh-CN" altLang="en-US" sz="1600" dirty="0" smtClean="0">
                <a:solidFill>
                  <a:srgbClr val="7C8090"/>
                </a:solidFill>
              </a:rPr>
              <a:t>真实环境中无法进行</a:t>
            </a:r>
            <a:r>
              <a:rPr lang="en-US" altLang="zh-CN" sz="1600" dirty="0" smtClean="0">
                <a:solidFill>
                  <a:srgbClr val="7C8090"/>
                </a:solidFill>
              </a:rPr>
              <a:t>reset</a:t>
            </a:r>
          </a:p>
          <a:p>
            <a:pPr indent="360000">
              <a:lnSpc>
                <a:spcPct val="150000"/>
              </a:lnSpc>
            </a:pPr>
            <a:r>
              <a:rPr lang="en-US" altLang="zh-CN" sz="1600" dirty="0" smtClean="0">
                <a:solidFill>
                  <a:srgbClr val="7C8090"/>
                </a:solidFill>
              </a:rPr>
              <a:t>2. </a:t>
            </a:r>
            <a:r>
              <a:rPr lang="zh-CN" altLang="en-US" sz="1600" dirty="0" smtClean="0">
                <a:solidFill>
                  <a:srgbClr val="7C8090"/>
                </a:solidFill>
              </a:rPr>
              <a:t>树莓派算力不足以支撑训练</a:t>
            </a:r>
            <a:endParaRPr lang="zh-CN" altLang="zh-CN" sz="1600" dirty="0">
              <a:solidFill>
                <a:srgbClr val="7C8090"/>
              </a:solidFill>
            </a:endParaRPr>
          </a:p>
        </p:txBody>
      </p:sp>
    </p:spTree>
    <p:extLst>
      <p:ext uri="{BB962C8B-B14F-4D97-AF65-F5344CB8AC3E}">
        <p14:creationId xmlns:p14="http://schemas.microsoft.com/office/powerpoint/2010/main" val="258081954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2183062" y="3023418"/>
            <a:ext cx="4816415" cy="253916"/>
          </a:xfrm>
          <a:prstGeom prst="rect">
            <a:avLst/>
          </a:prstGeom>
        </p:spPr>
        <p:txBody>
          <a:bodyPr wrap="square">
            <a:spAutoFit/>
          </a:bodyPr>
          <a:lstStyle/>
          <a:p>
            <a:pPr algn="ctr"/>
            <a:r>
              <a:rPr lang="en-US" altLang="zh-CN" sz="1050">
                <a:solidFill>
                  <a:srgbClr val="8F93A1"/>
                </a:solidFill>
                <a:latin typeface="+mj-lt"/>
              </a:rPr>
              <a:t>The Summary And Acknowledgment</a:t>
            </a:r>
          </a:p>
        </p:txBody>
      </p:sp>
      <p:sp>
        <p:nvSpPr>
          <p:cNvPr id="30" name="矩形 29"/>
          <p:cNvSpPr/>
          <p:nvPr/>
        </p:nvSpPr>
        <p:spPr bwMode="auto">
          <a:xfrm>
            <a:off x="3216534" y="2262806"/>
            <a:ext cx="2749472" cy="707886"/>
          </a:xfrm>
          <a:prstGeom prst="rect">
            <a:avLst/>
          </a:prstGeom>
        </p:spPr>
        <p:txBody>
          <a:bodyPr wrap="none">
            <a:spAutoFit/>
          </a:bodyPr>
          <a:lstStyle/>
          <a:p>
            <a:pPr algn="ctr">
              <a:defRPr/>
            </a:pPr>
            <a:r>
              <a:rPr lang="zh-CN" altLang="en-US" sz="4000" b="1" kern="100" dirty="0" smtClean="0">
                <a:solidFill>
                  <a:srgbClr val="8F93A1"/>
                </a:solidFill>
                <a:latin typeface="微软雅黑" panose="020B0503020204020204" pitchFamily="34" charset="-122"/>
                <a:ea typeface="微软雅黑" panose="020B0503020204020204" pitchFamily="34" charset="-122"/>
                <a:cs typeface="Times New Roman" panose="02020603050405020304" pitchFamily="18" charset="0"/>
              </a:rPr>
              <a:t>总结与展望</a:t>
            </a:r>
            <a:endParaRPr lang="zh-CN" altLang="en-US" sz="4000" b="1" kern="100" dirty="0">
              <a:solidFill>
                <a:srgbClr val="8F93A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矩形 10"/>
          <p:cNvSpPr/>
          <p:nvPr/>
        </p:nvSpPr>
        <p:spPr>
          <a:xfrm>
            <a:off x="604749" y="1295942"/>
            <a:ext cx="7915275" cy="2410959"/>
          </a:xfrm>
          <a:prstGeom prst="rect">
            <a:avLst/>
          </a:prstGeom>
          <a:noFill/>
          <a:ln>
            <a:solidFill>
              <a:srgbClr val="8F93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537215" y="476556"/>
            <a:ext cx="1394547" cy="1394547"/>
          </a:xfrm>
          <a:prstGeom prst="ellipse">
            <a:avLst/>
          </a:prstGeom>
          <a:solidFill>
            <a:srgbClr val="FFFEFF"/>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089213" y="1138928"/>
            <a:ext cx="1394547" cy="1394546"/>
          </a:xfrm>
          <a:prstGeom prst="ellipse">
            <a:avLst/>
          </a:prstGeom>
          <a:solidFill>
            <a:schemeClr val="tx1">
              <a:lumMod val="65000"/>
              <a:lumOff val="35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65114" y="744460"/>
            <a:ext cx="1394547" cy="1394546"/>
          </a:xfrm>
          <a:prstGeom prst="ellipse">
            <a:avLst/>
          </a:prstGeom>
          <a:gradFill>
            <a:gsLst>
              <a:gs pos="0">
                <a:srgbClr val="ECECEE"/>
              </a:gs>
              <a:gs pos="100000">
                <a:srgbClr val="E8EAF0"/>
              </a:gs>
            </a:gsLst>
            <a:lin ang="5400000" scaled="1"/>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5"/>
          <p:cNvSpPr>
            <a:spLocks noEditPoints="1"/>
          </p:cNvSpPr>
          <p:nvPr/>
        </p:nvSpPr>
        <p:spPr bwMode="auto">
          <a:xfrm>
            <a:off x="4071435" y="1045520"/>
            <a:ext cx="962676" cy="707097"/>
          </a:xfrm>
          <a:custGeom>
            <a:avLst/>
            <a:gdLst>
              <a:gd name="T0" fmla="*/ 690 w 702"/>
              <a:gd name="T1" fmla="*/ 144 h 517"/>
              <a:gd name="T2" fmla="*/ 358 w 702"/>
              <a:gd name="T3" fmla="*/ 1 h 517"/>
              <a:gd name="T4" fmla="*/ 351 w 702"/>
              <a:gd name="T5" fmla="*/ 0 h 517"/>
              <a:gd name="T6" fmla="*/ 345 w 702"/>
              <a:gd name="T7" fmla="*/ 1 h 517"/>
              <a:gd name="T8" fmla="*/ 12 w 702"/>
              <a:gd name="T9" fmla="*/ 144 h 517"/>
              <a:gd name="T10" fmla="*/ 0 w 702"/>
              <a:gd name="T11" fmla="*/ 164 h 517"/>
              <a:gd name="T12" fmla="*/ 12 w 702"/>
              <a:gd name="T13" fmla="*/ 183 h 517"/>
              <a:gd name="T14" fmla="*/ 345 w 702"/>
              <a:gd name="T15" fmla="*/ 326 h 517"/>
              <a:gd name="T16" fmla="*/ 358 w 702"/>
              <a:gd name="T17" fmla="*/ 326 h 517"/>
              <a:gd name="T18" fmla="*/ 616 w 702"/>
              <a:gd name="T19" fmla="*/ 215 h 517"/>
              <a:gd name="T20" fmla="*/ 616 w 702"/>
              <a:gd name="T21" fmla="*/ 329 h 517"/>
              <a:gd name="T22" fmla="*/ 593 w 702"/>
              <a:gd name="T23" fmla="*/ 370 h 517"/>
              <a:gd name="T24" fmla="*/ 616 w 702"/>
              <a:gd name="T25" fmla="*/ 412 h 517"/>
              <a:gd name="T26" fmla="*/ 616 w 702"/>
              <a:gd name="T27" fmla="*/ 452 h 517"/>
              <a:gd name="T28" fmla="*/ 650 w 702"/>
              <a:gd name="T29" fmla="*/ 452 h 517"/>
              <a:gd name="T30" fmla="*/ 650 w 702"/>
              <a:gd name="T31" fmla="*/ 412 h 517"/>
              <a:gd name="T32" fmla="*/ 674 w 702"/>
              <a:gd name="T33" fmla="*/ 370 h 517"/>
              <a:gd name="T34" fmla="*/ 650 w 702"/>
              <a:gd name="T35" fmla="*/ 329 h 517"/>
              <a:gd name="T36" fmla="*/ 650 w 702"/>
              <a:gd name="T37" fmla="*/ 200 h 517"/>
              <a:gd name="T38" fmla="*/ 690 w 702"/>
              <a:gd name="T39" fmla="*/ 183 h 517"/>
              <a:gd name="T40" fmla="*/ 702 w 702"/>
              <a:gd name="T41" fmla="*/ 164 h 517"/>
              <a:gd name="T42" fmla="*/ 690 w 702"/>
              <a:gd name="T43" fmla="*/ 144 h 517"/>
              <a:gd name="T44" fmla="*/ 351 w 702"/>
              <a:gd name="T45" fmla="*/ 355 h 517"/>
              <a:gd name="T46" fmla="*/ 336 w 702"/>
              <a:gd name="T47" fmla="*/ 352 h 517"/>
              <a:gd name="T48" fmla="*/ 129 w 702"/>
              <a:gd name="T49" fmla="*/ 262 h 517"/>
              <a:gd name="T50" fmla="*/ 129 w 702"/>
              <a:gd name="T51" fmla="*/ 386 h 517"/>
              <a:gd name="T52" fmla="*/ 327 w 702"/>
              <a:gd name="T53" fmla="*/ 517 h 517"/>
              <a:gd name="T54" fmla="*/ 375 w 702"/>
              <a:gd name="T55" fmla="*/ 517 h 517"/>
              <a:gd name="T56" fmla="*/ 574 w 702"/>
              <a:gd name="T57" fmla="*/ 386 h 517"/>
              <a:gd name="T58" fmla="*/ 574 w 702"/>
              <a:gd name="T59" fmla="*/ 262 h 517"/>
              <a:gd name="T60" fmla="*/ 366 w 702"/>
              <a:gd name="T61" fmla="*/ 352 h 517"/>
              <a:gd name="T62" fmla="*/ 351 w 702"/>
              <a:gd name="T63" fmla="*/ 355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2" h="517">
                <a:moveTo>
                  <a:pt x="690" y="144"/>
                </a:moveTo>
                <a:cubicBezTo>
                  <a:pt x="358" y="1"/>
                  <a:pt x="358" y="1"/>
                  <a:pt x="358" y="1"/>
                </a:cubicBezTo>
                <a:cubicBezTo>
                  <a:pt x="356" y="0"/>
                  <a:pt x="353" y="0"/>
                  <a:pt x="351" y="0"/>
                </a:cubicBezTo>
                <a:cubicBezTo>
                  <a:pt x="349" y="0"/>
                  <a:pt x="347" y="0"/>
                  <a:pt x="345" y="1"/>
                </a:cubicBezTo>
                <a:cubicBezTo>
                  <a:pt x="12" y="144"/>
                  <a:pt x="12" y="144"/>
                  <a:pt x="12" y="144"/>
                </a:cubicBezTo>
                <a:cubicBezTo>
                  <a:pt x="5" y="147"/>
                  <a:pt x="0" y="155"/>
                  <a:pt x="0" y="164"/>
                </a:cubicBezTo>
                <a:cubicBezTo>
                  <a:pt x="0" y="172"/>
                  <a:pt x="5" y="180"/>
                  <a:pt x="12" y="183"/>
                </a:cubicBezTo>
                <a:cubicBezTo>
                  <a:pt x="345" y="326"/>
                  <a:pt x="345" y="326"/>
                  <a:pt x="345" y="326"/>
                </a:cubicBezTo>
                <a:cubicBezTo>
                  <a:pt x="349" y="328"/>
                  <a:pt x="354" y="328"/>
                  <a:pt x="358" y="326"/>
                </a:cubicBezTo>
                <a:cubicBezTo>
                  <a:pt x="616" y="215"/>
                  <a:pt x="616" y="215"/>
                  <a:pt x="616" y="215"/>
                </a:cubicBezTo>
                <a:cubicBezTo>
                  <a:pt x="616" y="329"/>
                  <a:pt x="616" y="329"/>
                  <a:pt x="616" y="329"/>
                </a:cubicBezTo>
                <a:cubicBezTo>
                  <a:pt x="602" y="336"/>
                  <a:pt x="593" y="352"/>
                  <a:pt x="593" y="370"/>
                </a:cubicBezTo>
                <a:cubicBezTo>
                  <a:pt x="593" y="389"/>
                  <a:pt x="602" y="405"/>
                  <a:pt x="616" y="412"/>
                </a:cubicBezTo>
                <a:cubicBezTo>
                  <a:pt x="616" y="452"/>
                  <a:pt x="616" y="452"/>
                  <a:pt x="616" y="452"/>
                </a:cubicBezTo>
                <a:cubicBezTo>
                  <a:pt x="650" y="452"/>
                  <a:pt x="650" y="452"/>
                  <a:pt x="650" y="452"/>
                </a:cubicBezTo>
                <a:cubicBezTo>
                  <a:pt x="650" y="412"/>
                  <a:pt x="650" y="412"/>
                  <a:pt x="650" y="412"/>
                </a:cubicBezTo>
                <a:cubicBezTo>
                  <a:pt x="664" y="405"/>
                  <a:pt x="674" y="389"/>
                  <a:pt x="674" y="370"/>
                </a:cubicBezTo>
                <a:cubicBezTo>
                  <a:pt x="674" y="352"/>
                  <a:pt x="664" y="336"/>
                  <a:pt x="650" y="329"/>
                </a:cubicBezTo>
                <a:cubicBezTo>
                  <a:pt x="650" y="200"/>
                  <a:pt x="650" y="200"/>
                  <a:pt x="650" y="200"/>
                </a:cubicBezTo>
                <a:cubicBezTo>
                  <a:pt x="690" y="183"/>
                  <a:pt x="690" y="183"/>
                  <a:pt x="690" y="183"/>
                </a:cubicBezTo>
                <a:cubicBezTo>
                  <a:pt x="697" y="180"/>
                  <a:pt x="702" y="172"/>
                  <a:pt x="702" y="164"/>
                </a:cubicBezTo>
                <a:cubicBezTo>
                  <a:pt x="702" y="155"/>
                  <a:pt x="697" y="147"/>
                  <a:pt x="690" y="144"/>
                </a:cubicBezTo>
                <a:close/>
                <a:moveTo>
                  <a:pt x="351" y="355"/>
                </a:moveTo>
                <a:cubicBezTo>
                  <a:pt x="346" y="355"/>
                  <a:pt x="341" y="354"/>
                  <a:pt x="336" y="352"/>
                </a:cubicBezTo>
                <a:cubicBezTo>
                  <a:pt x="129" y="262"/>
                  <a:pt x="129" y="262"/>
                  <a:pt x="129" y="262"/>
                </a:cubicBezTo>
                <a:cubicBezTo>
                  <a:pt x="129" y="386"/>
                  <a:pt x="129" y="386"/>
                  <a:pt x="129" y="386"/>
                </a:cubicBezTo>
                <a:cubicBezTo>
                  <a:pt x="129" y="487"/>
                  <a:pt x="280" y="517"/>
                  <a:pt x="327" y="517"/>
                </a:cubicBezTo>
                <a:cubicBezTo>
                  <a:pt x="375" y="517"/>
                  <a:pt x="375" y="517"/>
                  <a:pt x="375" y="517"/>
                </a:cubicBezTo>
                <a:cubicBezTo>
                  <a:pt x="410" y="517"/>
                  <a:pt x="574" y="487"/>
                  <a:pt x="574" y="386"/>
                </a:cubicBezTo>
                <a:cubicBezTo>
                  <a:pt x="574" y="262"/>
                  <a:pt x="574" y="262"/>
                  <a:pt x="574" y="262"/>
                </a:cubicBezTo>
                <a:cubicBezTo>
                  <a:pt x="366" y="352"/>
                  <a:pt x="366" y="352"/>
                  <a:pt x="366" y="352"/>
                </a:cubicBezTo>
                <a:cubicBezTo>
                  <a:pt x="361" y="354"/>
                  <a:pt x="356" y="355"/>
                  <a:pt x="351" y="355"/>
                </a:cubicBezTo>
                <a:close/>
              </a:path>
            </a:pathLst>
          </a:custGeom>
          <a:solidFill>
            <a:srgbClr val="8F93A1"/>
          </a:solidFill>
          <a:ln>
            <a:noFill/>
          </a:ln>
        </p:spPr>
        <p:txBody>
          <a:bodyPr vert="horz" wrap="square" lIns="91440" tIns="45720" rIns="91440" bIns="45720" numCol="1" anchor="t" anchorCtr="0" compatLnSpc="1"/>
          <a:lstStyle/>
          <a:p>
            <a:endParaRPr lang="zh-CN" altLang="en-US"/>
          </a:p>
        </p:txBody>
      </p:sp>
      <p:sp>
        <p:nvSpPr>
          <p:cNvPr id="33" name="矩形: 圆角 32"/>
          <p:cNvSpPr/>
          <p:nvPr/>
        </p:nvSpPr>
        <p:spPr>
          <a:xfrm>
            <a:off x="3988504" y="3577476"/>
            <a:ext cx="1152000" cy="251847"/>
          </a:xfrm>
          <a:prstGeom prst="roundRect">
            <a:avLst>
              <a:gd name="adj" fmla="val 50000"/>
            </a:avLst>
          </a:prstGeom>
          <a:solidFill>
            <a:srgbClr val="8F93A1"/>
          </a:solidFill>
          <a:ln>
            <a:noFill/>
          </a:ln>
          <a:effectLst>
            <a:outerShdw blurRad="127000"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1200">
                <a:solidFill>
                  <a:schemeClr val="bg1"/>
                </a:solidFill>
                <a:latin typeface="+mj-lt"/>
              </a:rPr>
              <a:t>PART  FOUR</a:t>
            </a:r>
            <a:endParaRPr lang="zh-CN" altLang="en-US" sz="1200">
              <a:solidFill>
                <a:schemeClr val="bg1"/>
              </a:solidFill>
              <a:latin typeface="+mj-lt"/>
            </a:endParaRPr>
          </a:p>
        </p:txBody>
      </p:sp>
      <p:grpSp>
        <p:nvGrpSpPr>
          <p:cNvPr id="17" name="组合 16"/>
          <p:cNvGrpSpPr/>
          <p:nvPr/>
        </p:nvGrpSpPr>
        <p:grpSpPr>
          <a:xfrm>
            <a:off x="614363" y="242628"/>
            <a:ext cx="854903" cy="223134"/>
            <a:chOff x="3537215" y="97436"/>
            <a:chExt cx="1889224" cy="493096"/>
          </a:xfrm>
        </p:grpSpPr>
        <p:sp>
          <p:nvSpPr>
            <p:cNvPr id="20" name="矩形: 圆角 19"/>
            <p:cNvSpPr/>
            <p:nvPr/>
          </p:nvSpPr>
          <p:spPr>
            <a:xfrm>
              <a:off x="3537215" y="97436"/>
              <a:ext cx="1889224" cy="493096"/>
            </a:xfrm>
            <a:prstGeom prst="roundRect">
              <a:avLst>
                <a:gd name="adj" fmla="val 50000"/>
              </a:avLst>
            </a:prstGeom>
            <a:solidFill>
              <a:srgbClr val="E7E5ED"/>
            </a:solidFill>
            <a:ln w="1270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sz="2800">
                <a:solidFill>
                  <a:schemeClr val="bg1"/>
                </a:solidFill>
                <a:effectLst>
                  <a:outerShdw blurRad="38100" dist="38100" dir="2700000" algn="tl">
                    <a:srgbClr val="000000">
                      <a:alpha val="43137"/>
                    </a:srgbClr>
                  </a:outerShdw>
                </a:effectLst>
                <a:latin typeface="DIN-BoldItalic" pitchFamily="50" charset="0"/>
              </a:endParaRPr>
            </a:p>
          </p:txBody>
        </p:sp>
        <p:sp>
          <p:nvSpPr>
            <p:cNvPr id="22" name="椭圆 21"/>
            <p:cNvSpPr/>
            <p:nvPr/>
          </p:nvSpPr>
          <p:spPr>
            <a:xfrm>
              <a:off x="3537215" y="106613"/>
              <a:ext cx="474687" cy="474687"/>
            </a:xfrm>
            <a:prstGeom prst="ellipse">
              <a:avLst/>
            </a:prstGeom>
            <a:solidFill>
              <a:srgbClr val="8F93A1"/>
            </a:solidFill>
            <a:ln w="12700">
              <a:noFill/>
            </a:ln>
            <a:effectLst>
              <a:innerShdw blurRad="330200" dist="165100" dir="162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800">
                <a:solidFill>
                  <a:schemeClr val="bg1"/>
                </a:solidFill>
                <a:effectLst>
                  <a:outerShdw blurRad="38100" dist="38100" dir="2700000" algn="tl">
                    <a:srgbClr val="000000">
                      <a:alpha val="43137"/>
                    </a:srgbClr>
                  </a:outerShdw>
                </a:effectLst>
                <a:latin typeface="DIN-BoldItalic" pitchFamily="50" charset="0"/>
              </a:endParaRPr>
            </a:p>
          </p:txBody>
        </p:sp>
      </p:grpSp>
      <p:grpSp>
        <p:nvGrpSpPr>
          <p:cNvPr id="24" name="Group 4"/>
          <p:cNvGrpSpPr>
            <a:grpSpLocks noChangeAspect="1"/>
          </p:cNvGrpSpPr>
          <p:nvPr/>
        </p:nvGrpSpPr>
        <p:grpSpPr bwMode="auto">
          <a:xfrm>
            <a:off x="676948" y="309038"/>
            <a:ext cx="89632" cy="89234"/>
            <a:chOff x="298" y="278"/>
            <a:chExt cx="225" cy="224"/>
          </a:xfrm>
          <a:solidFill>
            <a:schemeClr val="bg1"/>
          </a:solidFill>
        </p:grpSpPr>
        <p:sp>
          <p:nvSpPr>
            <p:cNvPr id="25" name="Oval 5"/>
            <p:cNvSpPr>
              <a:spLocks noChangeArrowheads="1"/>
            </p:cNvSpPr>
            <p:nvPr/>
          </p:nvSpPr>
          <p:spPr bwMode="auto">
            <a:xfrm>
              <a:off x="355" y="336"/>
              <a:ext cx="29" cy="2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6"/>
            <p:cNvSpPr/>
            <p:nvPr/>
          </p:nvSpPr>
          <p:spPr bwMode="auto">
            <a:xfrm>
              <a:off x="298" y="278"/>
              <a:ext cx="225" cy="224"/>
            </a:xfrm>
            <a:custGeom>
              <a:avLst/>
              <a:gdLst>
                <a:gd name="T0" fmla="*/ 693 w 706"/>
                <a:gd name="T1" fmla="*/ 645 h 703"/>
                <a:gd name="T2" fmla="*/ 549 w 706"/>
                <a:gd name="T3" fmla="*/ 501 h 703"/>
                <a:gd name="T4" fmla="*/ 617 w 706"/>
                <a:gd name="T5" fmla="*/ 308 h 703"/>
                <a:gd name="T6" fmla="*/ 527 w 706"/>
                <a:gd name="T7" fmla="*/ 90 h 703"/>
                <a:gd name="T8" fmla="*/ 309 w 706"/>
                <a:gd name="T9" fmla="*/ 0 h 703"/>
                <a:gd name="T10" fmla="*/ 91 w 706"/>
                <a:gd name="T11" fmla="*/ 90 h 703"/>
                <a:gd name="T12" fmla="*/ 0 w 706"/>
                <a:gd name="T13" fmla="*/ 308 h 703"/>
                <a:gd name="T14" fmla="*/ 91 w 706"/>
                <a:gd name="T15" fmla="*/ 526 h 703"/>
                <a:gd name="T16" fmla="*/ 309 w 706"/>
                <a:gd name="T17" fmla="*/ 617 h 703"/>
                <a:gd name="T18" fmla="*/ 390 w 706"/>
                <a:gd name="T19" fmla="*/ 606 h 703"/>
                <a:gd name="T20" fmla="*/ 414 w 706"/>
                <a:gd name="T21" fmla="*/ 564 h 703"/>
                <a:gd name="T22" fmla="*/ 372 w 706"/>
                <a:gd name="T23" fmla="*/ 541 h 703"/>
                <a:gd name="T24" fmla="*/ 138 w 706"/>
                <a:gd name="T25" fmla="*/ 479 h 703"/>
                <a:gd name="T26" fmla="*/ 68 w 706"/>
                <a:gd name="T27" fmla="*/ 308 h 703"/>
                <a:gd name="T28" fmla="*/ 138 w 706"/>
                <a:gd name="T29" fmla="*/ 138 h 703"/>
                <a:gd name="T30" fmla="*/ 479 w 706"/>
                <a:gd name="T31" fmla="*/ 138 h 703"/>
                <a:gd name="T32" fmla="*/ 550 w 706"/>
                <a:gd name="T33" fmla="*/ 308 h 703"/>
                <a:gd name="T34" fmla="*/ 479 w 706"/>
                <a:gd name="T35" fmla="*/ 479 h 703"/>
                <a:gd name="T36" fmla="*/ 479 w 706"/>
                <a:gd name="T37" fmla="*/ 526 h 703"/>
                <a:gd name="T38" fmla="*/ 484 w 706"/>
                <a:gd name="T39" fmla="*/ 531 h 703"/>
                <a:gd name="T40" fmla="*/ 489 w 706"/>
                <a:gd name="T41" fmla="*/ 536 h 703"/>
                <a:gd name="T42" fmla="*/ 646 w 706"/>
                <a:gd name="T43" fmla="*/ 693 h 703"/>
                <a:gd name="T44" fmla="*/ 669 w 706"/>
                <a:gd name="T45" fmla="*/ 703 h 703"/>
                <a:gd name="T46" fmla="*/ 693 w 706"/>
                <a:gd name="T47" fmla="*/ 693 h 703"/>
                <a:gd name="T48" fmla="*/ 693 w 706"/>
                <a:gd name="T49" fmla="*/ 645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06" h="703">
                  <a:moveTo>
                    <a:pt x="693" y="645"/>
                  </a:moveTo>
                  <a:cubicBezTo>
                    <a:pt x="549" y="501"/>
                    <a:pt x="549" y="501"/>
                    <a:pt x="549" y="501"/>
                  </a:cubicBezTo>
                  <a:cubicBezTo>
                    <a:pt x="593" y="447"/>
                    <a:pt x="617" y="379"/>
                    <a:pt x="617" y="308"/>
                  </a:cubicBezTo>
                  <a:cubicBezTo>
                    <a:pt x="617" y="226"/>
                    <a:pt x="585" y="149"/>
                    <a:pt x="527" y="90"/>
                  </a:cubicBezTo>
                  <a:cubicBezTo>
                    <a:pt x="468" y="32"/>
                    <a:pt x="391" y="0"/>
                    <a:pt x="309" y="0"/>
                  </a:cubicBezTo>
                  <a:cubicBezTo>
                    <a:pt x="226" y="0"/>
                    <a:pt x="149" y="32"/>
                    <a:pt x="91" y="90"/>
                  </a:cubicBezTo>
                  <a:cubicBezTo>
                    <a:pt x="32" y="149"/>
                    <a:pt x="0" y="226"/>
                    <a:pt x="0" y="308"/>
                  </a:cubicBezTo>
                  <a:cubicBezTo>
                    <a:pt x="0" y="391"/>
                    <a:pt x="32" y="468"/>
                    <a:pt x="91" y="526"/>
                  </a:cubicBezTo>
                  <a:cubicBezTo>
                    <a:pt x="149" y="585"/>
                    <a:pt x="228" y="617"/>
                    <a:pt x="309" y="617"/>
                  </a:cubicBezTo>
                  <a:cubicBezTo>
                    <a:pt x="336" y="617"/>
                    <a:pt x="363" y="613"/>
                    <a:pt x="390" y="606"/>
                  </a:cubicBezTo>
                  <a:cubicBezTo>
                    <a:pt x="408" y="601"/>
                    <a:pt x="418" y="582"/>
                    <a:pt x="414" y="564"/>
                  </a:cubicBezTo>
                  <a:cubicBezTo>
                    <a:pt x="409" y="547"/>
                    <a:pt x="390" y="536"/>
                    <a:pt x="372" y="541"/>
                  </a:cubicBezTo>
                  <a:cubicBezTo>
                    <a:pt x="289" y="564"/>
                    <a:pt x="199" y="540"/>
                    <a:pt x="138" y="479"/>
                  </a:cubicBezTo>
                  <a:cubicBezTo>
                    <a:pt x="93" y="433"/>
                    <a:pt x="68" y="373"/>
                    <a:pt x="68" y="308"/>
                  </a:cubicBezTo>
                  <a:cubicBezTo>
                    <a:pt x="68" y="244"/>
                    <a:pt x="93" y="184"/>
                    <a:pt x="138" y="138"/>
                  </a:cubicBezTo>
                  <a:cubicBezTo>
                    <a:pt x="232" y="44"/>
                    <a:pt x="385" y="44"/>
                    <a:pt x="479" y="138"/>
                  </a:cubicBezTo>
                  <a:cubicBezTo>
                    <a:pt x="525" y="184"/>
                    <a:pt x="550" y="244"/>
                    <a:pt x="550" y="308"/>
                  </a:cubicBezTo>
                  <a:cubicBezTo>
                    <a:pt x="550" y="373"/>
                    <a:pt x="525" y="433"/>
                    <a:pt x="479" y="479"/>
                  </a:cubicBezTo>
                  <a:cubicBezTo>
                    <a:pt x="466" y="492"/>
                    <a:pt x="466" y="513"/>
                    <a:pt x="479" y="526"/>
                  </a:cubicBezTo>
                  <a:cubicBezTo>
                    <a:pt x="481" y="528"/>
                    <a:pt x="483" y="529"/>
                    <a:pt x="484" y="531"/>
                  </a:cubicBezTo>
                  <a:cubicBezTo>
                    <a:pt x="486" y="533"/>
                    <a:pt x="487" y="534"/>
                    <a:pt x="489" y="536"/>
                  </a:cubicBezTo>
                  <a:cubicBezTo>
                    <a:pt x="646" y="693"/>
                    <a:pt x="646" y="693"/>
                    <a:pt x="646" y="693"/>
                  </a:cubicBezTo>
                  <a:cubicBezTo>
                    <a:pt x="652" y="699"/>
                    <a:pt x="661" y="703"/>
                    <a:pt x="669" y="703"/>
                  </a:cubicBezTo>
                  <a:cubicBezTo>
                    <a:pt x="678" y="703"/>
                    <a:pt x="687" y="699"/>
                    <a:pt x="693" y="693"/>
                  </a:cubicBezTo>
                  <a:cubicBezTo>
                    <a:pt x="706" y="680"/>
                    <a:pt x="706" y="658"/>
                    <a:pt x="693" y="6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7" name="矩形 26"/>
          <p:cNvSpPr/>
          <p:nvPr/>
        </p:nvSpPr>
        <p:spPr bwMode="auto">
          <a:xfrm>
            <a:off x="8259257" y="168989"/>
            <a:ext cx="309880" cy="368300"/>
          </a:xfrm>
          <a:prstGeom prst="rect">
            <a:avLst/>
          </a:prstGeom>
        </p:spPr>
        <p:txBody>
          <a:bodyPr wrap="none">
            <a:spAutoFit/>
          </a:bodyPr>
          <a:lstStyle/>
          <a:p>
            <a:pPr algn="r">
              <a:defRPr/>
            </a:pPr>
            <a:endParaRPr lang="zh-CN" altLang="en-US" kern="100">
              <a:solidFill>
                <a:srgbClr val="8F93A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 name="矩形 27"/>
          <p:cNvSpPr/>
          <p:nvPr/>
        </p:nvSpPr>
        <p:spPr bwMode="auto">
          <a:xfrm>
            <a:off x="4417060" y="4609486"/>
            <a:ext cx="309880" cy="252730"/>
          </a:xfrm>
          <a:prstGeom prst="rect">
            <a:avLst/>
          </a:prstGeom>
        </p:spPr>
        <p:txBody>
          <a:bodyPr wrap="none">
            <a:spAutoFit/>
          </a:bodyPr>
          <a:lstStyle/>
          <a:p>
            <a:pPr algn="ctr">
              <a:defRPr/>
            </a:pPr>
            <a:endParaRPr lang="zh-CN" altLang="en-US" sz="1050" kern="100">
              <a:solidFill>
                <a:srgbClr val="8F93A1"/>
              </a:solidFill>
              <a:latin typeface="+mj-ea"/>
              <a:ea typeface="+mj-ea"/>
              <a:cs typeface="Times New Roman" panose="02020603050405020304" pitchFamily="18" charset="0"/>
            </a:endParaRPr>
          </a:p>
        </p:txBody>
      </p:sp>
    </p:spTree>
    <p:extLst>
      <p:ext uri="{BB962C8B-B14F-4D97-AF65-F5344CB8AC3E}">
        <p14:creationId xmlns:p14="http://schemas.microsoft.com/office/powerpoint/2010/main" val="40353703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6"/>
          <p:cNvSpPr txBox="1">
            <a:spLocks noChangeArrowheads="1"/>
          </p:cNvSpPr>
          <p:nvPr/>
        </p:nvSpPr>
        <p:spPr bwMode="auto">
          <a:xfrm>
            <a:off x="171243" y="140353"/>
            <a:ext cx="14670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dirty="0" smtClean="0">
                <a:solidFill>
                  <a:srgbClr val="7C8090"/>
                </a:solidFill>
                <a:latin typeface="+mj-ea"/>
                <a:ea typeface="+mj-ea"/>
              </a:rPr>
              <a:t>总结与展望</a:t>
            </a:r>
            <a:endParaRPr lang="zh-CN" altLang="en-US" sz="2000" dirty="0">
              <a:solidFill>
                <a:srgbClr val="7C8090"/>
              </a:solidFill>
              <a:latin typeface="+mj-ea"/>
              <a:ea typeface="+mj-ea"/>
            </a:endParaRPr>
          </a:p>
        </p:txBody>
      </p:sp>
      <p:sp>
        <p:nvSpPr>
          <p:cNvPr id="36" name="矩形 35"/>
          <p:cNvSpPr/>
          <p:nvPr/>
        </p:nvSpPr>
        <p:spPr bwMode="auto">
          <a:xfrm>
            <a:off x="3672775" y="1004809"/>
            <a:ext cx="1415773" cy="461665"/>
          </a:xfrm>
          <a:prstGeom prst="rect">
            <a:avLst/>
          </a:prstGeom>
          <a:noFill/>
        </p:spPr>
        <p:txBody>
          <a:bodyPr wrap="none">
            <a:spAutoFit/>
          </a:bodyPr>
          <a:lstStyle/>
          <a:p>
            <a:pPr algn="ctr">
              <a:defRPr/>
            </a:pPr>
            <a:r>
              <a:rPr lang="zh-CN" altLang="en-US" sz="2400" kern="100" dirty="0" smtClean="0">
                <a:solidFill>
                  <a:srgbClr val="7C8090"/>
                </a:solidFill>
                <a:latin typeface="微软雅黑" panose="020B0503020204020204" pitchFamily="34" charset="-122"/>
                <a:ea typeface="微软雅黑" panose="020B0503020204020204" pitchFamily="34" charset="-122"/>
                <a:cs typeface="Times New Roman" panose="02020603050405020304" pitchFamily="18" charset="0"/>
              </a:rPr>
              <a:t>内容总结</a:t>
            </a:r>
            <a:endParaRPr lang="zh-CN" altLang="en-US" sz="2400" kern="100" dirty="0">
              <a:solidFill>
                <a:srgbClr val="7C809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 name="矩形 36"/>
          <p:cNvSpPr/>
          <p:nvPr/>
        </p:nvSpPr>
        <p:spPr>
          <a:xfrm>
            <a:off x="1106860" y="1776402"/>
            <a:ext cx="6547601" cy="1708160"/>
          </a:xfrm>
          <a:prstGeom prst="rect">
            <a:avLst/>
          </a:prstGeom>
        </p:spPr>
        <p:txBody>
          <a:bodyPr wrap="square">
            <a:spAutoFit/>
          </a:bodyPr>
          <a:lstStyle/>
          <a:p>
            <a:pPr indent="360000">
              <a:lnSpc>
                <a:spcPct val="150000"/>
              </a:lnSpc>
            </a:pPr>
            <a:r>
              <a:rPr lang="en-US" altLang="zh-CN" sz="1400" dirty="0" smtClean="0">
                <a:solidFill>
                  <a:srgbClr val="7C8090"/>
                </a:solidFill>
              </a:rPr>
              <a:t>1. </a:t>
            </a:r>
            <a:r>
              <a:rPr lang="zh-CN" altLang="en-US" sz="1400" dirty="0" smtClean="0">
                <a:solidFill>
                  <a:srgbClr val="7C8090"/>
                </a:solidFill>
              </a:rPr>
              <a:t>实现了无人驾驶系统。</a:t>
            </a:r>
            <a:endParaRPr lang="en-US" altLang="zh-CN" sz="1400" dirty="0" smtClean="0">
              <a:solidFill>
                <a:srgbClr val="7C8090"/>
              </a:solidFill>
            </a:endParaRPr>
          </a:p>
          <a:p>
            <a:pPr indent="360000">
              <a:lnSpc>
                <a:spcPct val="150000"/>
              </a:lnSpc>
            </a:pPr>
            <a:r>
              <a:rPr lang="en-US" altLang="zh-CN" sz="1400" dirty="0" smtClean="0">
                <a:solidFill>
                  <a:srgbClr val="7C8090"/>
                </a:solidFill>
              </a:rPr>
              <a:t>2. </a:t>
            </a:r>
            <a:r>
              <a:rPr lang="zh-CN" altLang="en-US" sz="1400" dirty="0" smtClean="0">
                <a:solidFill>
                  <a:srgbClr val="7C8090"/>
                </a:solidFill>
              </a:rPr>
              <a:t>对</a:t>
            </a:r>
            <a:r>
              <a:rPr lang="en-US" altLang="zh-CN" sz="1400" dirty="0" smtClean="0">
                <a:solidFill>
                  <a:srgbClr val="7C8090"/>
                </a:solidFill>
              </a:rPr>
              <a:t>A3C</a:t>
            </a:r>
            <a:r>
              <a:rPr lang="zh-CN" altLang="en-US" sz="1400" dirty="0" smtClean="0">
                <a:solidFill>
                  <a:srgbClr val="7C8090"/>
                </a:solidFill>
              </a:rPr>
              <a:t>、</a:t>
            </a:r>
            <a:r>
              <a:rPr lang="en-US" altLang="zh-CN" sz="1400" dirty="0" smtClean="0">
                <a:solidFill>
                  <a:srgbClr val="7C8090"/>
                </a:solidFill>
              </a:rPr>
              <a:t>DDPG</a:t>
            </a:r>
            <a:r>
              <a:rPr lang="zh-CN" altLang="en-US" sz="1400" dirty="0" smtClean="0">
                <a:solidFill>
                  <a:srgbClr val="7C8090"/>
                </a:solidFill>
              </a:rPr>
              <a:t>、</a:t>
            </a:r>
            <a:r>
              <a:rPr lang="en-US" altLang="zh-CN" sz="1400" dirty="0" smtClean="0">
                <a:solidFill>
                  <a:srgbClr val="7C8090"/>
                </a:solidFill>
              </a:rPr>
              <a:t>SAC</a:t>
            </a:r>
            <a:r>
              <a:rPr lang="zh-CN" altLang="en-US" sz="1400" dirty="0" smtClean="0">
                <a:solidFill>
                  <a:srgbClr val="7C8090"/>
                </a:solidFill>
              </a:rPr>
              <a:t>三种算法进行了测试，总结它们的特点</a:t>
            </a:r>
            <a:r>
              <a:rPr lang="zh-CN" altLang="en-US" sz="1400" dirty="0" smtClean="0">
                <a:solidFill>
                  <a:srgbClr val="7C8090"/>
                </a:solidFill>
              </a:rPr>
              <a:t>和它们的超参数造成的</a:t>
            </a:r>
            <a:r>
              <a:rPr lang="zh-CN" altLang="en-US" sz="1400" dirty="0" smtClean="0">
                <a:solidFill>
                  <a:srgbClr val="7C8090"/>
                </a:solidFill>
              </a:rPr>
              <a:t>影响。</a:t>
            </a:r>
            <a:endParaRPr lang="en-US" altLang="zh-CN" sz="1400" dirty="0" smtClean="0">
              <a:solidFill>
                <a:srgbClr val="7C8090"/>
              </a:solidFill>
            </a:endParaRPr>
          </a:p>
          <a:p>
            <a:pPr indent="360000">
              <a:lnSpc>
                <a:spcPct val="150000"/>
              </a:lnSpc>
            </a:pPr>
            <a:r>
              <a:rPr lang="en-US" altLang="zh-CN" sz="1400" dirty="0" smtClean="0">
                <a:solidFill>
                  <a:srgbClr val="7C8090"/>
                </a:solidFill>
              </a:rPr>
              <a:t>3. </a:t>
            </a:r>
            <a:r>
              <a:rPr lang="zh-CN" altLang="en-US" sz="1400" dirty="0" smtClean="0">
                <a:solidFill>
                  <a:srgbClr val="7C8090"/>
                </a:solidFill>
              </a:rPr>
              <a:t>通过实验讨论了奖励函数对于无人驾驶训练的影响。</a:t>
            </a:r>
            <a:endParaRPr lang="en-US" altLang="zh-CN" sz="1400" dirty="0" smtClean="0">
              <a:solidFill>
                <a:srgbClr val="7C8090"/>
              </a:solidFill>
            </a:endParaRPr>
          </a:p>
          <a:p>
            <a:pPr indent="360000">
              <a:lnSpc>
                <a:spcPct val="150000"/>
              </a:lnSpc>
            </a:pPr>
            <a:r>
              <a:rPr lang="en-US" altLang="zh-CN" sz="1400" dirty="0" smtClean="0">
                <a:solidFill>
                  <a:srgbClr val="7C8090"/>
                </a:solidFill>
              </a:rPr>
              <a:t>4. </a:t>
            </a:r>
            <a:r>
              <a:rPr lang="zh-CN" altLang="en-US" sz="1400" dirty="0" smtClean="0">
                <a:solidFill>
                  <a:srgbClr val="7C8090"/>
                </a:solidFill>
              </a:rPr>
              <a:t>编写无人驾驶的</a:t>
            </a:r>
            <a:r>
              <a:rPr lang="en-US" altLang="zh-CN" sz="1400" dirty="0" smtClean="0">
                <a:solidFill>
                  <a:srgbClr val="7C8090"/>
                </a:solidFill>
              </a:rPr>
              <a:t>Gym</a:t>
            </a:r>
            <a:r>
              <a:rPr lang="zh-CN" altLang="en-US" sz="1400" dirty="0" smtClean="0">
                <a:solidFill>
                  <a:srgbClr val="7C8090"/>
                </a:solidFill>
              </a:rPr>
              <a:t>框架，为后续的深入研究打下基础。</a:t>
            </a:r>
            <a:endParaRPr lang="zh-CN" altLang="zh-CN" sz="1400" dirty="0">
              <a:solidFill>
                <a:srgbClr val="7C8090"/>
              </a:solidFill>
            </a:endParaRPr>
          </a:p>
        </p:txBody>
      </p:sp>
    </p:spTree>
    <p:extLst>
      <p:ext uri="{BB962C8B-B14F-4D97-AF65-F5344CB8AC3E}">
        <p14:creationId xmlns:p14="http://schemas.microsoft.com/office/powerpoint/2010/main" val="9918444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6"/>
          <p:cNvSpPr txBox="1">
            <a:spLocks noChangeArrowheads="1"/>
          </p:cNvSpPr>
          <p:nvPr/>
        </p:nvSpPr>
        <p:spPr bwMode="auto">
          <a:xfrm>
            <a:off x="171243" y="140353"/>
            <a:ext cx="14670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dirty="0" smtClean="0">
                <a:solidFill>
                  <a:srgbClr val="7C8090"/>
                </a:solidFill>
                <a:latin typeface="+mj-ea"/>
                <a:ea typeface="+mj-ea"/>
              </a:rPr>
              <a:t>总结与展望</a:t>
            </a:r>
            <a:endParaRPr lang="zh-CN" altLang="en-US" sz="2000" dirty="0">
              <a:solidFill>
                <a:srgbClr val="7C8090"/>
              </a:solidFill>
              <a:latin typeface="+mj-ea"/>
              <a:ea typeface="+mj-ea"/>
            </a:endParaRPr>
          </a:p>
        </p:txBody>
      </p:sp>
      <p:sp>
        <p:nvSpPr>
          <p:cNvPr id="36" name="矩形 35"/>
          <p:cNvSpPr/>
          <p:nvPr/>
        </p:nvSpPr>
        <p:spPr bwMode="auto">
          <a:xfrm>
            <a:off x="3672776" y="864850"/>
            <a:ext cx="1415772" cy="461665"/>
          </a:xfrm>
          <a:prstGeom prst="rect">
            <a:avLst/>
          </a:prstGeom>
          <a:noFill/>
        </p:spPr>
        <p:txBody>
          <a:bodyPr wrap="none">
            <a:spAutoFit/>
          </a:bodyPr>
          <a:lstStyle/>
          <a:p>
            <a:pPr algn="ctr">
              <a:defRPr/>
            </a:pPr>
            <a:r>
              <a:rPr lang="zh-CN" altLang="en-US" sz="2400" kern="100" dirty="0" smtClean="0">
                <a:solidFill>
                  <a:srgbClr val="7C8090"/>
                </a:solidFill>
                <a:latin typeface="微软雅黑" panose="020B0503020204020204" pitchFamily="34" charset="-122"/>
                <a:ea typeface="微软雅黑" panose="020B0503020204020204" pitchFamily="34" charset="-122"/>
                <a:cs typeface="Times New Roman" panose="02020603050405020304" pitchFamily="18" charset="0"/>
              </a:rPr>
              <a:t>改进方案</a:t>
            </a:r>
            <a:endParaRPr lang="zh-CN" altLang="en-US" sz="2400" kern="100" dirty="0">
              <a:solidFill>
                <a:srgbClr val="7C809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 name="矩形 36"/>
          <p:cNvSpPr/>
          <p:nvPr/>
        </p:nvSpPr>
        <p:spPr>
          <a:xfrm>
            <a:off x="916888" y="1328083"/>
            <a:ext cx="7151482" cy="3647152"/>
          </a:xfrm>
          <a:prstGeom prst="rect">
            <a:avLst/>
          </a:prstGeom>
        </p:spPr>
        <p:txBody>
          <a:bodyPr wrap="square">
            <a:spAutoFit/>
          </a:bodyPr>
          <a:lstStyle/>
          <a:p>
            <a:pPr indent="360000">
              <a:lnSpc>
                <a:spcPct val="150000"/>
              </a:lnSpc>
            </a:pPr>
            <a:r>
              <a:rPr lang="en-US" altLang="zh-CN" sz="1400" dirty="0" smtClean="0">
                <a:solidFill>
                  <a:srgbClr val="7C8090"/>
                </a:solidFill>
              </a:rPr>
              <a:t>1. </a:t>
            </a:r>
            <a:r>
              <a:rPr lang="zh-CN" altLang="en-US" sz="1400" dirty="0" smtClean="0">
                <a:solidFill>
                  <a:srgbClr val="7C8090"/>
                </a:solidFill>
              </a:rPr>
              <a:t>通过</a:t>
            </a:r>
            <a:r>
              <a:rPr lang="en-US" altLang="zh-CN" sz="1400" b="1" dirty="0" smtClean="0">
                <a:solidFill>
                  <a:srgbClr val="7C8090"/>
                </a:solidFill>
              </a:rPr>
              <a:t>CGAN</a:t>
            </a:r>
            <a:r>
              <a:rPr lang="zh-CN" altLang="en-US" sz="1400" b="1" dirty="0" smtClean="0">
                <a:solidFill>
                  <a:srgbClr val="7C8090"/>
                </a:solidFill>
              </a:rPr>
              <a:t>进行图片风格转换</a:t>
            </a:r>
            <a:r>
              <a:rPr lang="zh-CN" altLang="en-US" sz="1400" dirty="0" smtClean="0">
                <a:solidFill>
                  <a:srgbClr val="7C8090"/>
                </a:solidFill>
              </a:rPr>
              <a:t>，</a:t>
            </a:r>
            <a:r>
              <a:rPr lang="zh-CN" altLang="en-US" sz="1400" b="1" dirty="0" smtClean="0">
                <a:solidFill>
                  <a:srgbClr val="7C8090"/>
                </a:solidFill>
              </a:rPr>
              <a:t>实现真实环境与模拟环境的状态统一化</a:t>
            </a:r>
            <a:r>
              <a:rPr lang="zh-CN" altLang="en-US" sz="1400" dirty="0" smtClean="0">
                <a:solidFill>
                  <a:srgbClr val="7C8090"/>
                </a:solidFill>
              </a:rPr>
              <a:t>。并且这样可以让</a:t>
            </a:r>
            <a:r>
              <a:rPr lang="en-US" altLang="zh-CN" sz="1400" dirty="0" smtClean="0">
                <a:solidFill>
                  <a:srgbClr val="7C8090"/>
                </a:solidFill>
              </a:rPr>
              <a:t>Agent</a:t>
            </a:r>
            <a:r>
              <a:rPr lang="zh-CN" altLang="en-US" sz="1400" b="1" dirty="0" smtClean="0">
                <a:solidFill>
                  <a:srgbClr val="7C8090"/>
                </a:solidFill>
              </a:rPr>
              <a:t>对环境的变化更容易适应</a:t>
            </a:r>
            <a:r>
              <a:rPr lang="zh-CN" altLang="en-US" sz="1400" dirty="0" smtClean="0">
                <a:solidFill>
                  <a:srgbClr val="7C8090"/>
                </a:solidFill>
              </a:rPr>
              <a:t>（天气、光线、场景所造成的输入状态变化），更具有鲁棒性。</a:t>
            </a:r>
            <a:endParaRPr lang="en-US" altLang="zh-CN" sz="1400" dirty="0" smtClean="0">
              <a:solidFill>
                <a:srgbClr val="7C8090"/>
              </a:solidFill>
            </a:endParaRPr>
          </a:p>
          <a:p>
            <a:pPr indent="360000">
              <a:lnSpc>
                <a:spcPct val="150000"/>
              </a:lnSpc>
            </a:pPr>
            <a:r>
              <a:rPr lang="en-US" altLang="zh-CN" sz="1400" dirty="0" smtClean="0">
                <a:solidFill>
                  <a:srgbClr val="7C8090"/>
                </a:solidFill>
              </a:rPr>
              <a:t>2. </a:t>
            </a:r>
            <a:r>
              <a:rPr lang="zh-CN" altLang="en-US" sz="1400" dirty="0" smtClean="0">
                <a:solidFill>
                  <a:srgbClr val="7C8090"/>
                </a:solidFill>
              </a:rPr>
              <a:t>通过</a:t>
            </a:r>
            <a:r>
              <a:rPr lang="en-US" altLang="zh-CN" sz="1400" dirty="0" smtClean="0">
                <a:solidFill>
                  <a:srgbClr val="7C8090"/>
                </a:solidFill>
              </a:rPr>
              <a:t>VAE</a:t>
            </a:r>
            <a:r>
              <a:rPr lang="zh-CN" altLang="en-US" sz="1400" dirty="0" smtClean="0">
                <a:solidFill>
                  <a:srgbClr val="7C8090"/>
                </a:solidFill>
              </a:rPr>
              <a:t>来实现输入数据与高维特征向量的双向映射，让神经网络避免对图片的卷积运算，从而</a:t>
            </a:r>
            <a:r>
              <a:rPr lang="zh-CN" altLang="en-US" sz="1400" b="1" dirty="0" smtClean="0">
                <a:solidFill>
                  <a:srgbClr val="7C8090"/>
                </a:solidFill>
              </a:rPr>
              <a:t>大幅提升训练和测试的运算速度</a:t>
            </a:r>
            <a:r>
              <a:rPr lang="zh-CN" altLang="en-US" sz="1400" dirty="0" smtClean="0">
                <a:solidFill>
                  <a:srgbClr val="7C8090"/>
                </a:solidFill>
              </a:rPr>
              <a:t>。</a:t>
            </a:r>
            <a:endParaRPr lang="en-US" altLang="zh-CN" sz="1400" dirty="0" smtClean="0">
              <a:solidFill>
                <a:srgbClr val="7C8090"/>
              </a:solidFill>
            </a:endParaRPr>
          </a:p>
          <a:p>
            <a:pPr indent="360000">
              <a:lnSpc>
                <a:spcPct val="150000"/>
              </a:lnSpc>
            </a:pPr>
            <a:r>
              <a:rPr lang="en-US" altLang="zh-CN" sz="1400" dirty="0" smtClean="0">
                <a:solidFill>
                  <a:srgbClr val="7C8090"/>
                </a:solidFill>
              </a:rPr>
              <a:t>3. </a:t>
            </a:r>
            <a:r>
              <a:rPr lang="zh-CN" altLang="en-US" sz="1400" dirty="0" smtClean="0">
                <a:solidFill>
                  <a:srgbClr val="7C8090"/>
                </a:solidFill>
              </a:rPr>
              <a:t>通过</a:t>
            </a:r>
            <a:r>
              <a:rPr lang="zh-CN" altLang="en-US" sz="1400" b="1" dirty="0" smtClean="0">
                <a:solidFill>
                  <a:srgbClr val="7C8090"/>
                </a:solidFill>
              </a:rPr>
              <a:t>逆强化学习</a:t>
            </a:r>
            <a:r>
              <a:rPr lang="zh-CN" altLang="en-US" sz="1400" dirty="0" smtClean="0">
                <a:solidFill>
                  <a:srgbClr val="7C8090"/>
                </a:solidFill>
              </a:rPr>
              <a:t>（</a:t>
            </a:r>
            <a:r>
              <a:rPr lang="en-US" altLang="zh-CN" sz="1400" dirty="0" smtClean="0">
                <a:solidFill>
                  <a:srgbClr val="7C8090"/>
                </a:solidFill>
              </a:rPr>
              <a:t>Inverse Reinforcement Learning</a:t>
            </a:r>
            <a:r>
              <a:rPr lang="zh-CN" altLang="en-US" sz="1400" dirty="0" smtClean="0">
                <a:solidFill>
                  <a:srgbClr val="7C8090"/>
                </a:solidFill>
              </a:rPr>
              <a:t>）来学习人类的行为并得到一个</a:t>
            </a:r>
            <a:r>
              <a:rPr lang="zh-CN" altLang="en-US" sz="1400" b="1" dirty="0" smtClean="0">
                <a:solidFill>
                  <a:srgbClr val="7C8090"/>
                </a:solidFill>
              </a:rPr>
              <a:t>更合理的奖励函数</a:t>
            </a:r>
            <a:r>
              <a:rPr lang="zh-CN" altLang="en-US" sz="1400" dirty="0" smtClean="0">
                <a:solidFill>
                  <a:srgbClr val="7C8090"/>
                </a:solidFill>
              </a:rPr>
              <a:t>。</a:t>
            </a:r>
            <a:endParaRPr lang="en-US" altLang="zh-CN" sz="1400" dirty="0" smtClean="0">
              <a:solidFill>
                <a:srgbClr val="7C8090"/>
              </a:solidFill>
            </a:endParaRPr>
          </a:p>
          <a:p>
            <a:pPr indent="360000">
              <a:lnSpc>
                <a:spcPct val="150000"/>
              </a:lnSpc>
            </a:pPr>
            <a:r>
              <a:rPr lang="en-US" altLang="zh-CN" sz="1400" dirty="0" smtClean="0">
                <a:solidFill>
                  <a:srgbClr val="7C8090"/>
                </a:solidFill>
              </a:rPr>
              <a:t>4. </a:t>
            </a:r>
            <a:r>
              <a:rPr lang="zh-CN" altLang="en-US" sz="1400" dirty="0" smtClean="0">
                <a:solidFill>
                  <a:srgbClr val="7C8090"/>
                </a:solidFill>
              </a:rPr>
              <a:t>实际的无人驾驶系统应该考虑更多方面的因素，</a:t>
            </a:r>
            <a:r>
              <a:rPr lang="zh-CN" altLang="en-US" sz="1400" b="1" dirty="0" smtClean="0">
                <a:solidFill>
                  <a:srgbClr val="7C8090"/>
                </a:solidFill>
              </a:rPr>
              <a:t>用更多更复杂的传感器来感知环境</a:t>
            </a:r>
            <a:r>
              <a:rPr lang="zh-CN" altLang="en-US" sz="1400" dirty="0" smtClean="0">
                <a:solidFill>
                  <a:srgbClr val="7C8090"/>
                </a:solidFill>
              </a:rPr>
              <a:t>中的信息，并且为了防止某个传感器失效造成决策失误，也要</a:t>
            </a:r>
            <a:r>
              <a:rPr lang="zh-CN" altLang="en-US" sz="1400" b="1" dirty="0" smtClean="0">
                <a:solidFill>
                  <a:srgbClr val="7C8090"/>
                </a:solidFill>
              </a:rPr>
              <a:t>考虑传感器失效的情况</a:t>
            </a:r>
            <a:r>
              <a:rPr lang="zh-CN" altLang="en-US" sz="1400" dirty="0" smtClean="0">
                <a:solidFill>
                  <a:srgbClr val="7C8090"/>
                </a:solidFill>
              </a:rPr>
              <a:t>。</a:t>
            </a:r>
            <a:endParaRPr lang="en-US" altLang="zh-CN" sz="1400" dirty="0" smtClean="0">
              <a:solidFill>
                <a:srgbClr val="7C8090"/>
              </a:solidFill>
            </a:endParaRPr>
          </a:p>
          <a:p>
            <a:pPr indent="360000">
              <a:lnSpc>
                <a:spcPct val="150000"/>
              </a:lnSpc>
            </a:pPr>
            <a:r>
              <a:rPr lang="en-US" altLang="zh-CN" sz="1400" dirty="0" smtClean="0">
                <a:solidFill>
                  <a:srgbClr val="7C8090"/>
                </a:solidFill>
              </a:rPr>
              <a:t>5. </a:t>
            </a:r>
            <a:r>
              <a:rPr lang="zh-CN" altLang="en-US" sz="1400" dirty="0" smtClean="0">
                <a:solidFill>
                  <a:srgbClr val="7C8090"/>
                </a:solidFill>
              </a:rPr>
              <a:t>神经网络对我们来说还是一个黑盒子，</a:t>
            </a:r>
            <a:r>
              <a:rPr lang="zh-CN" altLang="en-US" sz="1400" b="1" dirty="0" smtClean="0">
                <a:solidFill>
                  <a:srgbClr val="7C8090"/>
                </a:solidFill>
              </a:rPr>
              <a:t>存在弱点</a:t>
            </a:r>
            <a:r>
              <a:rPr lang="zh-CN" altLang="en-US" sz="1400" dirty="0" smtClean="0">
                <a:solidFill>
                  <a:srgbClr val="7C8090"/>
                </a:solidFill>
              </a:rPr>
              <a:t>，应该对其</a:t>
            </a:r>
            <a:r>
              <a:rPr lang="zh-CN" altLang="en-US" sz="1400" b="1" dirty="0" smtClean="0">
                <a:solidFill>
                  <a:srgbClr val="7C8090"/>
                </a:solidFill>
              </a:rPr>
              <a:t>安全性</a:t>
            </a:r>
            <a:r>
              <a:rPr lang="zh-CN" altLang="en-US" sz="1400" dirty="0" smtClean="0">
                <a:solidFill>
                  <a:srgbClr val="7C8090"/>
                </a:solidFill>
              </a:rPr>
              <a:t>进行考虑。</a:t>
            </a:r>
            <a:endParaRPr lang="en-US" altLang="zh-CN" sz="1400" dirty="0" smtClean="0">
              <a:solidFill>
                <a:srgbClr val="7C8090"/>
              </a:solidFill>
            </a:endParaRPr>
          </a:p>
          <a:p>
            <a:pPr indent="360000">
              <a:lnSpc>
                <a:spcPct val="150000"/>
              </a:lnSpc>
            </a:pPr>
            <a:endParaRPr lang="zh-CN" altLang="zh-CN" sz="1400" dirty="0">
              <a:solidFill>
                <a:srgbClr val="7C8090"/>
              </a:solidFill>
            </a:endParaRPr>
          </a:p>
        </p:txBody>
      </p:sp>
    </p:spTree>
    <p:extLst>
      <p:ext uri="{BB962C8B-B14F-4D97-AF65-F5344CB8AC3E}">
        <p14:creationId xmlns:p14="http://schemas.microsoft.com/office/powerpoint/2010/main" val="22372756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0" name="矩形 19"/>
          <p:cNvSpPr/>
          <p:nvPr/>
        </p:nvSpPr>
        <p:spPr>
          <a:xfrm>
            <a:off x="2807955" y="4073627"/>
            <a:ext cx="1647818" cy="275590"/>
          </a:xfrm>
          <a:prstGeom prst="rect">
            <a:avLst/>
          </a:prstGeom>
        </p:spPr>
        <p:txBody>
          <a:bodyPr wrap="square">
            <a:spAutoFit/>
          </a:bodyPr>
          <a:lstStyle/>
          <a:p>
            <a:pPr lvl="0" algn="ctr"/>
            <a:r>
              <a:rPr lang="zh-CN" altLang="en-US" sz="1200" dirty="0">
                <a:solidFill>
                  <a:schemeClr val="tx1"/>
                </a:solidFill>
                <a:latin typeface="+mj-ea"/>
                <a:ea typeface="+mj-ea"/>
              </a:rPr>
              <a:t>答辩学生</a:t>
            </a:r>
            <a:r>
              <a:rPr lang="zh-CN" altLang="en-US" sz="1200" dirty="0" smtClean="0">
                <a:solidFill>
                  <a:schemeClr val="tx1"/>
                </a:solidFill>
                <a:latin typeface="+mj-ea"/>
                <a:ea typeface="+mj-ea"/>
              </a:rPr>
              <a:t>：王家骅</a:t>
            </a:r>
            <a:endParaRPr lang="zh-CN" altLang="en-US" sz="1200" dirty="0">
              <a:solidFill>
                <a:schemeClr val="tx1"/>
              </a:solidFill>
              <a:latin typeface="+mj-ea"/>
              <a:ea typeface="+mj-ea"/>
            </a:endParaRPr>
          </a:p>
        </p:txBody>
      </p:sp>
      <p:sp>
        <p:nvSpPr>
          <p:cNvPr id="30" name="矩形 29"/>
          <p:cNvSpPr/>
          <p:nvPr/>
        </p:nvSpPr>
        <p:spPr bwMode="auto">
          <a:xfrm>
            <a:off x="3473015" y="2262806"/>
            <a:ext cx="2236510" cy="707886"/>
          </a:xfrm>
          <a:prstGeom prst="rect">
            <a:avLst/>
          </a:prstGeom>
        </p:spPr>
        <p:txBody>
          <a:bodyPr wrap="none">
            <a:spAutoFit/>
          </a:bodyPr>
          <a:lstStyle/>
          <a:p>
            <a:pPr algn="ctr">
              <a:defRPr/>
            </a:pPr>
            <a:r>
              <a:rPr lang="zh-CN" altLang="en-US" sz="4000" kern="10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谢谢观看</a:t>
            </a:r>
            <a:endParaRPr lang="zh-CN" altLang="en-US" sz="40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4" name="组合 13"/>
          <p:cNvGrpSpPr/>
          <p:nvPr/>
        </p:nvGrpSpPr>
        <p:grpSpPr>
          <a:xfrm>
            <a:off x="2372991" y="3919699"/>
            <a:ext cx="563557" cy="584855"/>
            <a:chOff x="3349030" y="3523033"/>
            <a:chExt cx="563557" cy="584855"/>
          </a:xfrm>
        </p:grpSpPr>
        <p:grpSp>
          <p:nvGrpSpPr>
            <p:cNvPr id="26" name="组合 25"/>
            <p:cNvGrpSpPr/>
            <p:nvPr/>
          </p:nvGrpSpPr>
          <p:grpSpPr>
            <a:xfrm>
              <a:off x="3349030" y="3523033"/>
              <a:ext cx="563557" cy="584855"/>
              <a:chOff x="3065803" y="729731"/>
              <a:chExt cx="3479126" cy="3610618"/>
            </a:xfrm>
          </p:grpSpPr>
          <p:sp>
            <p:nvSpPr>
              <p:cNvPr id="27" name="椭圆 26"/>
              <p:cNvSpPr/>
              <p:nvPr/>
            </p:nvSpPr>
            <p:spPr>
              <a:xfrm>
                <a:off x="3065803" y="729731"/>
                <a:ext cx="2867461" cy="2867468"/>
              </a:xfrm>
              <a:prstGeom prst="ellipse">
                <a:avLst/>
              </a:prstGeom>
              <a:solidFill>
                <a:srgbClr val="FFFEFF"/>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椭圆 27"/>
              <p:cNvSpPr/>
              <p:nvPr/>
            </p:nvSpPr>
            <p:spPr>
              <a:xfrm>
                <a:off x="3677462" y="1472888"/>
                <a:ext cx="2867467" cy="2867461"/>
              </a:xfrm>
              <a:prstGeom prst="ellipse">
                <a:avLst/>
              </a:prstGeom>
              <a:solidFill>
                <a:schemeClr val="tx1">
                  <a:lumMod val="65000"/>
                  <a:lumOff val="3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椭圆 31"/>
              <p:cNvSpPr/>
              <p:nvPr/>
            </p:nvSpPr>
            <p:spPr>
              <a:xfrm>
                <a:off x="3288176" y="919103"/>
                <a:ext cx="2867466" cy="2867463"/>
              </a:xfrm>
              <a:prstGeom prst="ellipse">
                <a:avLst/>
              </a:prstGeom>
              <a:gradFill>
                <a:gsLst>
                  <a:gs pos="0">
                    <a:srgbClr val="ECECEE"/>
                  </a:gs>
                  <a:gs pos="100000">
                    <a:srgbClr val="E8EAF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 name="Group 4"/>
            <p:cNvGrpSpPr>
              <a:grpSpLocks noChangeAspect="1"/>
            </p:cNvGrpSpPr>
            <p:nvPr/>
          </p:nvGrpSpPr>
          <p:grpSpPr bwMode="auto">
            <a:xfrm>
              <a:off x="3511560" y="3699760"/>
              <a:ext cx="236618" cy="231960"/>
              <a:chOff x="2498" y="1246"/>
              <a:chExt cx="762" cy="747"/>
            </a:xfrm>
            <a:solidFill>
              <a:srgbClr val="8F93A1"/>
            </a:solidFill>
          </p:grpSpPr>
          <p:sp>
            <p:nvSpPr>
              <p:cNvPr id="5" name="Freeform 5"/>
              <p:cNvSpPr/>
              <p:nvPr/>
            </p:nvSpPr>
            <p:spPr bwMode="auto">
              <a:xfrm>
                <a:off x="2834" y="1251"/>
                <a:ext cx="426" cy="440"/>
              </a:xfrm>
              <a:custGeom>
                <a:avLst/>
                <a:gdLst>
                  <a:gd name="T0" fmla="*/ 297 w 349"/>
                  <a:gd name="T1" fmla="*/ 0 h 362"/>
                  <a:gd name="T2" fmla="*/ 19 w 349"/>
                  <a:gd name="T3" fmla="*/ 0 h 362"/>
                  <a:gd name="T4" fmla="*/ 0 w 349"/>
                  <a:gd name="T5" fmla="*/ 20 h 362"/>
                  <a:gd name="T6" fmla="*/ 19 w 349"/>
                  <a:gd name="T7" fmla="*/ 39 h 362"/>
                  <a:gd name="T8" fmla="*/ 297 w 349"/>
                  <a:gd name="T9" fmla="*/ 39 h 362"/>
                  <a:gd name="T10" fmla="*/ 310 w 349"/>
                  <a:gd name="T11" fmla="*/ 52 h 362"/>
                  <a:gd name="T12" fmla="*/ 310 w 349"/>
                  <a:gd name="T13" fmla="*/ 310 h 362"/>
                  <a:gd name="T14" fmla="*/ 297 w 349"/>
                  <a:gd name="T15" fmla="*/ 322 h 362"/>
                  <a:gd name="T16" fmla="*/ 19 w 349"/>
                  <a:gd name="T17" fmla="*/ 322 h 362"/>
                  <a:gd name="T18" fmla="*/ 0 w 349"/>
                  <a:gd name="T19" fmla="*/ 342 h 362"/>
                  <a:gd name="T20" fmla="*/ 19 w 349"/>
                  <a:gd name="T21" fmla="*/ 362 h 362"/>
                  <a:gd name="T22" fmla="*/ 297 w 349"/>
                  <a:gd name="T23" fmla="*/ 362 h 362"/>
                  <a:gd name="T24" fmla="*/ 349 w 349"/>
                  <a:gd name="T25" fmla="*/ 310 h 362"/>
                  <a:gd name="T26" fmla="*/ 349 w 349"/>
                  <a:gd name="T27" fmla="*/ 52 h 362"/>
                  <a:gd name="T28" fmla="*/ 297 w 349"/>
                  <a:gd name="T29"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9" h="362">
                    <a:moveTo>
                      <a:pt x="297" y="0"/>
                    </a:moveTo>
                    <a:cubicBezTo>
                      <a:pt x="19" y="0"/>
                      <a:pt x="19" y="0"/>
                      <a:pt x="19" y="0"/>
                    </a:cubicBezTo>
                    <a:cubicBezTo>
                      <a:pt x="9" y="0"/>
                      <a:pt x="0" y="9"/>
                      <a:pt x="0" y="20"/>
                    </a:cubicBezTo>
                    <a:cubicBezTo>
                      <a:pt x="0" y="31"/>
                      <a:pt x="9" y="39"/>
                      <a:pt x="19" y="39"/>
                    </a:cubicBezTo>
                    <a:cubicBezTo>
                      <a:pt x="297" y="39"/>
                      <a:pt x="297" y="39"/>
                      <a:pt x="297" y="39"/>
                    </a:cubicBezTo>
                    <a:cubicBezTo>
                      <a:pt x="304" y="39"/>
                      <a:pt x="310" y="45"/>
                      <a:pt x="310" y="52"/>
                    </a:cubicBezTo>
                    <a:cubicBezTo>
                      <a:pt x="310" y="310"/>
                      <a:pt x="310" y="310"/>
                      <a:pt x="310" y="310"/>
                    </a:cubicBezTo>
                    <a:cubicBezTo>
                      <a:pt x="310" y="317"/>
                      <a:pt x="304" y="322"/>
                      <a:pt x="297" y="322"/>
                    </a:cubicBezTo>
                    <a:cubicBezTo>
                      <a:pt x="19" y="322"/>
                      <a:pt x="19" y="322"/>
                      <a:pt x="19" y="322"/>
                    </a:cubicBezTo>
                    <a:cubicBezTo>
                      <a:pt x="9" y="322"/>
                      <a:pt x="0" y="331"/>
                      <a:pt x="0" y="342"/>
                    </a:cubicBezTo>
                    <a:cubicBezTo>
                      <a:pt x="0" y="353"/>
                      <a:pt x="9" y="362"/>
                      <a:pt x="19" y="362"/>
                    </a:cubicBezTo>
                    <a:cubicBezTo>
                      <a:pt x="297" y="362"/>
                      <a:pt x="297" y="362"/>
                      <a:pt x="297" y="362"/>
                    </a:cubicBezTo>
                    <a:cubicBezTo>
                      <a:pt x="326" y="362"/>
                      <a:pt x="349" y="338"/>
                      <a:pt x="349" y="310"/>
                    </a:cubicBezTo>
                    <a:cubicBezTo>
                      <a:pt x="349" y="52"/>
                      <a:pt x="349" y="52"/>
                      <a:pt x="349" y="52"/>
                    </a:cubicBezTo>
                    <a:cubicBezTo>
                      <a:pt x="349" y="24"/>
                      <a:pt x="326" y="0"/>
                      <a:pt x="2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6" name="Freeform 6"/>
              <p:cNvSpPr>
                <a:spLocks noEditPoints="1"/>
              </p:cNvSpPr>
              <p:nvPr/>
            </p:nvSpPr>
            <p:spPr bwMode="auto">
              <a:xfrm>
                <a:off x="2498" y="1246"/>
                <a:ext cx="673" cy="747"/>
              </a:xfrm>
              <a:custGeom>
                <a:avLst/>
                <a:gdLst>
                  <a:gd name="T0" fmla="*/ 423 w 551"/>
                  <a:gd name="T1" fmla="*/ 309 h 614"/>
                  <a:gd name="T2" fmla="*/ 456 w 551"/>
                  <a:gd name="T3" fmla="*/ 222 h 614"/>
                  <a:gd name="T4" fmla="*/ 507 w 551"/>
                  <a:gd name="T5" fmla="*/ 256 h 614"/>
                  <a:gd name="T6" fmla="*/ 549 w 551"/>
                  <a:gd name="T7" fmla="*/ 93 h 614"/>
                  <a:gd name="T8" fmla="*/ 510 w 551"/>
                  <a:gd name="T9" fmla="*/ 86 h 614"/>
                  <a:gd name="T10" fmla="*/ 459 w 551"/>
                  <a:gd name="T11" fmla="*/ 171 h 614"/>
                  <a:gd name="T12" fmla="*/ 427 w 551"/>
                  <a:gd name="T13" fmla="*/ 180 h 614"/>
                  <a:gd name="T14" fmla="*/ 399 w 551"/>
                  <a:gd name="T15" fmla="*/ 237 h 614"/>
                  <a:gd name="T16" fmla="*/ 369 w 551"/>
                  <a:gd name="T17" fmla="*/ 263 h 614"/>
                  <a:gd name="T18" fmla="*/ 419 w 551"/>
                  <a:gd name="T19" fmla="*/ 310 h 614"/>
                  <a:gd name="T20" fmla="*/ 218 w 551"/>
                  <a:gd name="T21" fmla="*/ 85 h 614"/>
                  <a:gd name="T22" fmla="*/ 48 w 551"/>
                  <a:gd name="T23" fmla="*/ 85 h 614"/>
                  <a:gd name="T24" fmla="*/ 133 w 551"/>
                  <a:gd name="T25" fmla="*/ 39 h 614"/>
                  <a:gd name="T26" fmla="*/ 133 w 551"/>
                  <a:gd name="T27" fmla="*/ 132 h 614"/>
                  <a:gd name="T28" fmla="*/ 133 w 551"/>
                  <a:gd name="T29" fmla="*/ 39 h 614"/>
                  <a:gd name="T30" fmla="*/ 296 w 551"/>
                  <a:gd name="T31" fmla="*/ 183 h 614"/>
                  <a:gd name="T32" fmla="*/ 12 w 551"/>
                  <a:gd name="T33" fmla="*/ 196 h 614"/>
                  <a:gd name="T34" fmla="*/ 6 w 551"/>
                  <a:gd name="T35" fmla="*/ 381 h 614"/>
                  <a:gd name="T36" fmla="*/ 47 w 551"/>
                  <a:gd name="T37" fmla="*/ 430 h 614"/>
                  <a:gd name="T38" fmla="*/ 60 w 551"/>
                  <a:gd name="T39" fmla="*/ 562 h 614"/>
                  <a:gd name="T40" fmla="*/ 117 w 551"/>
                  <a:gd name="T41" fmla="*/ 614 h 614"/>
                  <a:gd name="T42" fmla="*/ 206 w 551"/>
                  <a:gd name="T43" fmla="*/ 562 h 614"/>
                  <a:gd name="T44" fmla="*/ 235 w 551"/>
                  <a:gd name="T45" fmla="*/ 298 h 614"/>
                  <a:gd name="T46" fmla="*/ 343 w 551"/>
                  <a:gd name="T47" fmla="*/ 230 h 614"/>
                  <a:gd name="T48" fmla="*/ 224 w 551"/>
                  <a:gd name="T49" fmla="*/ 261 h 614"/>
                  <a:gd name="T50" fmla="*/ 167 w 551"/>
                  <a:gd name="T51" fmla="*/ 559 h 614"/>
                  <a:gd name="T52" fmla="*/ 117 w 551"/>
                  <a:gd name="T53" fmla="*/ 575 h 614"/>
                  <a:gd name="T54" fmla="*/ 88 w 551"/>
                  <a:gd name="T55" fmla="*/ 429 h 614"/>
                  <a:gd name="T56" fmla="*/ 46 w 551"/>
                  <a:gd name="T57" fmla="*/ 382 h 614"/>
                  <a:gd name="T58" fmla="*/ 40 w 551"/>
                  <a:gd name="T59" fmla="*/ 226 h 614"/>
                  <a:gd name="T60" fmla="*/ 43 w 551"/>
                  <a:gd name="T61" fmla="*/ 222 h 614"/>
                  <a:gd name="T62" fmla="*/ 304 w 551"/>
                  <a:gd name="T63" fmla="*/ 23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51" h="614">
                    <a:moveTo>
                      <a:pt x="419" y="310"/>
                    </a:moveTo>
                    <a:cubicBezTo>
                      <a:pt x="420" y="310"/>
                      <a:pt x="422" y="310"/>
                      <a:pt x="423" y="309"/>
                    </a:cubicBezTo>
                    <a:cubicBezTo>
                      <a:pt x="430" y="308"/>
                      <a:pt x="436" y="302"/>
                      <a:pt x="438" y="295"/>
                    </a:cubicBezTo>
                    <a:cubicBezTo>
                      <a:pt x="456" y="222"/>
                      <a:pt x="456" y="222"/>
                      <a:pt x="456" y="222"/>
                    </a:cubicBezTo>
                    <a:cubicBezTo>
                      <a:pt x="488" y="252"/>
                      <a:pt x="488" y="252"/>
                      <a:pt x="488" y="252"/>
                    </a:cubicBezTo>
                    <a:cubicBezTo>
                      <a:pt x="493" y="257"/>
                      <a:pt x="501" y="258"/>
                      <a:pt x="507" y="256"/>
                    </a:cubicBezTo>
                    <a:cubicBezTo>
                      <a:pt x="514" y="254"/>
                      <a:pt x="519" y="248"/>
                      <a:pt x="521" y="241"/>
                    </a:cubicBezTo>
                    <a:cubicBezTo>
                      <a:pt x="549" y="93"/>
                      <a:pt x="549" y="93"/>
                      <a:pt x="549" y="93"/>
                    </a:cubicBezTo>
                    <a:cubicBezTo>
                      <a:pt x="551" y="82"/>
                      <a:pt x="544" y="72"/>
                      <a:pt x="533" y="70"/>
                    </a:cubicBezTo>
                    <a:cubicBezTo>
                      <a:pt x="523" y="68"/>
                      <a:pt x="512" y="75"/>
                      <a:pt x="510" y="86"/>
                    </a:cubicBezTo>
                    <a:cubicBezTo>
                      <a:pt x="489" y="199"/>
                      <a:pt x="489" y="199"/>
                      <a:pt x="489" y="199"/>
                    </a:cubicBezTo>
                    <a:cubicBezTo>
                      <a:pt x="459" y="171"/>
                      <a:pt x="459" y="171"/>
                      <a:pt x="459" y="171"/>
                    </a:cubicBezTo>
                    <a:cubicBezTo>
                      <a:pt x="454" y="166"/>
                      <a:pt x="447" y="164"/>
                      <a:pt x="441" y="166"/>
                    </a:cubicBezTo>
                    <a:cubicBezTo>
                      <a:pt x="434" y="168"/>
                      <a:pt x="429" y="173"/>
                      <a:pt x="427" y="180"/>
                    </a:cubicBezTo>
                    <a:cubicBezTo>
                      <a:pt x="409" y="249"/>
                      <a:pt x="409" y="249"/>
                      <a:pt x="409" y="249"/>
                    </a:cubicBezTo>
                    <a:cubicBezTo>
                      <a:pt x="399" y="237"/>
                      <a:pt x="399" y="237"/>
                      <a:pt x="399" y="237"/>
                    </a:cubicBezTo>
                    <a:cubicBezTo>
                      <a:pt x="392" y="229"/>
                      <a:pt x="379" y="228"/>
                      <a:pt x="371" y="235"/>
                    </a:cubicBezTo>
                    <a:cubicBezTo>
                      <a:pt x="363" y="242"/>
                      <a:pt x="362" y="254"/>
                      <a:pt x="369" y="263"/>
                    </a:cubicBezTo>
                    <a:cubicBezTo>
                      <a:pt x="404" y="303"/>
                      <a:pt x="404" y="303"/>
                      <a:pt x="404" y="303"/>
                    </a:cubicBezTo>
                    <a:cubicBezTo>
                      <a:pt x="408" y="307"/>
                      <a:pt x="413" y="310"/>
                      <a:pt x="419" y="310"/>
                    </a:cubicBezTo>
                    <a:close/>
                    <a:moveTo>
                      <a:pt x="133" y="171"/>
                    </a:moveTo>
                    <a:cubicBezTo>
                      <a:pt x="180" y="171"/>
                      <a:pt x="218" y="132"/>
                      <a:pt x="218" y="85"/>
                    </a:cubicBezTo>
                    <a:cubicBezTo>
                      <a:pt x="218" y="38"/>
                      <a:pt x="180" y="0"/>
                      <a:pt x="133" y="0"/>
                    </a:cubicBezTo>
                    <a:cubicBezTo>
                      <a:pt x="86" y="0"/>
                      <a:pt x="48" y="38"/>
                      <a:pt x="48" y="85"/>
                    </a:cubicBezTo>
                    <a:cubicBezTo>
                      <a:pt x="48" y="132"/>
                      <a:pt x="86" y="171"/>
                      <a:pt x="133" y="171"/>
                    </a:cubicBezTo>
                    <a:close/>
                    <a:moveTo>
                      <a:pt x="133" y="39"/>
                    </a:moveTo>
                    <a:cubicBezTo>
                      <a:pt x="158" y="39"/>
                      <a:pt x="179" y="60"/>
                      <a:pt x="179" y="85"/>
                    </a:cubicBezTo>
                    <a:cubicBezTo>
                      <a:pt x="179" y="111"/>
                      <a:pt x="159" y="132"/>
                      <a:pt x="133" y="132"/>
                    </a:cubicBezTo>
                    <a:cubicBezTo>
                      <a:pt x="107" y="132"/>
                      <a:pt x="87" y="111"/>
                      <a:pt x="87" y="85"/>
                    </a:cubicBezTo>
                    <a:cubicBezTo>
                      <a:pt x="87" y="60"/>
                      <a:pt x="108" y="39"/>
                      <a:pt x="133" y="39"/>
                    </a:cubicBezTo>
                    <a:close/>
                    <a:moveTo>
                      <a:pt x="343" y="230"/>
                    </a:moveTo>
                    <a:cubicBezTo>
                      <a:pt x="343" y="204"/>
                      <a:pt x="322" y="183"/>
                      <a:pt x="296" y="183"/>
                    </a:cubicBezTo>
                    <a:cubicBezTo>
                      <a:pt x="43" y="183"/>
                      <a:pt x="43" y="183"/>
                      <a:pt x="43" y="183"/>
                    </a:cubicBezTo>
                    <a:cubicBezTo>
                      <a:pt x="31" y="183"/>
                      <a:pt x="21" y="188"/>
                      <a:pt x="12" y="196"/>
                    </a:cubicBezTo>
                    <a:cubicBezTo>
                      <a:pt x="4" y="204"/>
                      <a:pt x="0" y="215"/>
                      <a:pt x="1" y="227"/>
                    </a:cubicBezTo>
                    <a:cubicBezTo>
                      <a:pt x="6" y="381"/>
                      <a:pt x="6" y="381"/>
                      <a:pt x="6" y="381"/>
                    </a:cubicBezTo>
                    <a:cubicBezTo>
                      <a:pt x="7" y="394"/>
                      <a:pt x="13" y="407"/>
                      <a:pt x="24" y="414"/>
                    </a:cubicBezTo>
                    <a:cubicBezTo>
                      <a:pt x="47" y="430"/>
                      <a:pt x="47" y="430"/>
                      <a:pt x="47" y="430"/>
                    </a:cubicBezTo>
                    <a:cubicBezTo>
                      <a:pt x="48" y="430"/>
                      <a:pt x="49" y="431"/>
                      <a:pt x="49" y="432"/>
                    </a:cubicBezTo>
                    <a:cubicBezTo>
                      <a:pt x="60" y="562"/>
                      <a:pt x="60" y="562"/>
                      <a:pt x="60" y="562"/>
                    </a:cubicBezTo>
                    <a:cubicBezTo>
                      <a:pt x="61" y="576"/>
                      <a:pt x="68" y="589"/>
                      <a:pt x="78" y="599"/>
                    </a:cubicBezTo>
                    <a:cubicBezTo>
                      <a:pt x="89" y="609"/>
                      <a:pt x="103" y="614"/>
                      <a:pt x="117" y="614"/>
                    </a:cubicBezTo>
                    <a:cubicBezTo>
                      <a:pt x="149" y="614"/>
                      <a:pt x="149" y="614"/>
                      <a:pt x="149" y="614"/>
                    </a:cubicBezTo>
                    <a:cubicBezTo>
                      <a:pt x="178" y="614"/>
                      <a:pt x="203" y="592"/>
                      <a:pt x="206" y="562"/>
                    </a:cubicBezTo>
                    <a:cubicBezTo>
                      <a:pt x="233" y="301"/>
                      <a:pt x="233" y="301"/>
                      <a:pt x="233" y="301"/>
                    </a:cubicBezTo>
                    <a:cubicBezTo>
                      <a:pt x="233" y="299"/>
                      <a:pt x="234" y="298"/>
                      <a:pt x="235" y="298"/>
                    </a:cubicBezTo>
                    <a:cubicBezTo>
                      <a:pt x="310" y="275"/>
                      <a:pt x="310" y="275"/>
                      <a:pt x="310" y="275"/>
                    </a:cubicBezTo>
                    <a:cubicBezTo>
                      <a:pt x="330" y="269"/>
                      <a:pt x="343" y="251"/>
                      <a:pt x="343" y="230"/>
                    </a:cubicBezTo>
                    <a:close/>
                    <a:moveTo>
                      <a:pt x="299" y="238"/>
                    </a:moveTo>
                    <a:cubicBezTo>
                      <a:pt x="224" y="261"/>
                      <a:pt x="224" y="261"/>
                      <a:pt x="224" y="261"/>
                    </a:cubicBezTo>
                    <a:cubicBezTo>
                      <a:pt x="207" y="266"/>
                      <a:pt x="196" y="280"/>
                      <a:pt x="194" y="297"/>
                    </a:cubicBezTo>
                    <a:cubicBezTo>
                      <a:pt x="167" y="559"/>
                      <a:pt x="167" y="559"/>
                      <a:pt x="167" y="559"/>
                    </a:cubicBezTo>
                    <a:cubicBezTo>
                      <a:pt x="166" y="568"/>
                      <a:pt x="158" y="575"/>
                      <a:pt x="149" y="575"/>
                    </a:cubicBezTo>
                    <a:cubicBezTo>
                      <a:pt x="117" y="575"/>
                      <a:pt x="117" y="575"/>
                      <a:pt x="117" y="575"/>
                    </a:cubicBezTo>
                    <a:cubicBezTo>
                      <a:pt x="107" y="575"/>
                      <a:pt x="100" y="568"/>
                      <a:pt x="99" y="558"/>
                    </a:cubicBezTo>
                    <a:cubicBezTo>
                      <a:pt x="88" y="429"/>
                      <a:pt x="88" y="429"/>
                      <a:pt x="88" y="429"/>
                    </a:cubicBezTo>
                    <a:cubicBezTo>
                      <a:pt x="87" y="416"/>
                      <a:pt x="80" y="405"/>
                      <a:pt x="69" y="398"/>
                    </a:cubicBezTo>
                    <a:cubicBezTo>
                      <a:pt x="46" y="382"/>
                      <a:pt x="46" y="382"/>
                      <a:pt x="46" y="382"/>
                    </a:cubicBezTo>
                    <a:cubicBezTo>
                      <a:pt x="46" y="382"/>
                      <a:pt x="45" y="381"/>
                      <a:pt x="45" y="380"/>
                    </a:cubicBezTo>
                    <a:cubicBezTo>
                      <a:pt x="40" y="226"/>
                      <a:pt x="40" y="226"/>
                      <a:pt x="40" y="226"/>
                    </a:cubicBezTo>
                    <a:cubicBezTo>
                      <a:pt x="40" y="225"/>
                      <a:pt x="40" y="224"/>
                      <a:pt x="41" y="223"/>
                    </a:cubicBezTo>
                    <a:cubicBezTo>
                      <a:pt x="41" y="223"/>
                      <a:pt x="42" y="222"/>
                      <a:pt x="43" y="222"/>
                    </a:cubicBezTo>
                    <a:cubicBezTo>
                      <a:pt x="296" y="222"/>
                      <a:pt x="296" y="222"/>
                      <a:pt x="296" y="222"/>
                    </a:cubicBezTo>
                    <a:cubicBezTo>
                      <a:pt x="301" y="222"/>
                      <a:pt x="304" y="226"/>
                      <a:pt x="304" y="230"/>
                    </a:cubicBezTo>
                    <a:cubicBezTo>
                      <a:pt x="304" y="234"/>
                      <a:pt x="302" y="237"/>
                      <a:pt x="299" y="2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grpSp>
      <p:sp>
        <p:nvSpPr>
          <p:cNvPr id="45" name="矩形 44"/>
          <p:cNvSpPr/>
          <p:nvPr/>
        </p:nvSpPr>
        <p:spPr>
          <a:xfrm>
            <a:off x="4976326" y="4073627"/>
            <a:ext cx="1647818" cy="275590"/>
          </a:xfrm>
          <a:prstGeom prst="rect">
            <a:avLst/>
          </a:prstGeom>
        </p:spPr>
        <p:txBody>
          <a:bodyPr wrap="square">
            <a:spAutoFit/>
          </a:bodyPr>
          <a:lstStyle/>
          <a:p>
            <a:pPr lvl="0" algn="ctr"/>
            <a:r>
              <a:rPr lang="zh-CN" altLang="en-US" sz="1200" dirty="0">
                <a:solidFill>
                  <a:schemeClr val="tx1"/>
                </a:solidFill>
                <a:latin typeface="+mj-ea"/>
                <a:ea typeface="+mj-ea"/>
              </a:rPr>
              <a:t>指导老师</a:t>
            </a:r>
            <a:r>
              <a:rPr lang="zh-CN" altLang="en-US" sz="1200" dirty="0" smtClean="0">
                <a:solidFill>
                  <a:schemeClr val="tx1"/>
                </a:solidFill>
                <a:latin typeface="+mj-ea"/>
                <a:ea typeface="+mj-ea"/>
              </a:rPr>
              <a:t>：</a:t>
            </a:r>
            <a:r>
              <a:rPr lang="zh-CN" altLang="en-US" sz="1200" dirty="0">
                <a:latin typeface="+mj-ea"/>
                <a:ea typeface="+mj-ea"/>
              </a:rPr>
              <a:t>龚如宾</a:t>
            </a:r>
            <a:endParaRPr lang="zh-CN" altLang="en-US" sz="1200" dirty="0">
              <a:solidFill>
                <a:schemeClr val="tx1"/>
              </a:solidFill>
              <a:latin typeface="+mj-ea"/>
              <a:ea typeface="+mj-ea"/>
            </a:endParaRPr>
          </a:p>
        </p:txBody>
      </p:sp>
      <p:grpSp>
        <p:nvGrpSpPr>
          <p:cNvPr id="47" name="组合 46"/>
          <p:cNvGrpSpPr/>
          <p:nvPr/>
        </p:nvGrpSpPr>
        <p:grpSpPr>
          <a:xfrm>
            <a:off x="4541362" y="3919699"/>
            <a:ext cx="563557" cy="584855"/>
            <a:chOff x="3065803" y="729731"/>
            <a:chExt cx="3479126" cy="3610618"/>
          </a:xfrm>
        </p:grpSpPr>
        <p:sp>
          <p:nvSpPr>
            <p:cNvPr id="51" name="椭圆 50"/>
            <p:cNvSpPr/>
            <p:nvPr/>
          </p:nvSpPr>
          <p:spPr>
            <a:xfrm>
              <a:off x="3065803" y="729731"/>
              <a:ext cx="2867461" cy="2867468"/>
            </a:xfrm>
            <a:prstGeom prst="ellipse">
              <a:avLst/>
            </a:prstGeom>
            <a:solidFill>
              <a:srgbClr val="FFFEFF"/>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 name="椭圆 51"/>
            <p:cNvSpPr/>
            <p:nvPr/>
          </p:nvSpPr>
          <p:spPr>
            <a:xfrm>
              <a:off x="3677462" y="1472888"/>
              <a:ext cx="2867467" cy="2867461"/>
            </a:xfrm>
            <a:prstGeom prst="ellipse">
              <a:avLst/>
            </a:prstGeom>
            <a:solidFill>
              <a:schemeClr val="tx1">
                <a:lumMod val="65000"/>
                <a:lumOff val="3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3" name="椭圆 52"/>
            <p:cNvSpPr/>
            <p:nvPr/>
          </p:nvSpPr>
          <p:spPr>
            <a:xfrm>
              <a:off x="3288176" y="919103"/>
              <a:ext cx="2867466" cy="2867463"/>
            </a:xfrm>
            <a:prstGeom prst="ellipse">
              <a:avLst/>
            </a:prstGeom>
            <a:gradFill>
              <a:gsLst>
                <a:gs pos="0">
                  <a:srgbClr val="ECECEE"/>
                </a:gs>
                <a:gs pos="100000">
                  <a:srgbClr val="E8EAF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0" name="Freeform 10"/>
          <p:cNvSpPr>
            <a:spLocks noEditPoints="1"/>
          </p:cNvSpPr>
          <p:nvPr/>
        </p:nvSpPr>
        <p:spPr bwMode="auto">
          <a:xfrm>
            <a:off x="4719863" y="4066308"/>
            <a:ext cx="206555" cy="240297"/>
          </a:xfrm>
          <a:custGeom>
            <a:avLst/>
            <a:gdLst>
              <a:gd name="T0" fmla="*/ 688 w 701"/>
              <a:gd name="T1" fmla="*/ 820 h 820"/>
              <a:gd name="T2" fmla="*/ 21 w 701"/>
              <a:gd name="T3" fmla="*/ 820 h 820"/>
              <a:gd name="T4" fmla="*/ 0 w 701"/>
              <a:gd name="T5" fmla="*/ 800 h 820"/>
              <a:gd name="T6" fmla="*/ 99 w 701"/>
              <a:gd name="T7" fmla="*/ 512 h 820"/>
              <a:gd name="T8" fmla="*/ 113 w 701"/>
              <a:gd name="T9" fmla="*/ 507 h 820"/>
              <a:gd name="T10" fmla="*/ 204 w 701"/>
              <a:gd name="T11" fmla="*/ 549 h 820"/>
              <a:gd name="T12" fmla="*/ 58 w 701"/>
              <a:gd name="T13" fmla="*/ 665 h 820"/>
              <a:gd name="T14" fmla="*/ 655 w 701"/>
              <a:gd name="T15" fmla="*/ 779 h 820"/>
              <a:gd name="T16" fmla="*/ 573 w 701"/>
              <a:gd name="T17" fmla="*/ 548 h 820"/>
              <a:gd name="T18" fmla="*/ 477 w 701"/>
              <a:gd name="T19" fmla="*/ 507 h 820"/>
              <a:gd name="T20" fmla="*/ 595 w 701"/>
              <a:gd name="T21" fmla="*/ 509 h 820"/>
              <a:gd name="T22" fmla="*/ 696 w 701"/>
              <a:gd name="T23" fmla="*/ 807 h 820"/>
              <a:gd name="T24" fmla="*/ 300 w 701"/>
              <a:gd name="T25" fmla="*/ 711 h 820"/>
              <a:gd name="T26" fmla="*/ 322 w 701"/>
              <a:gd name="T27" fmla="*/ 547 h 820"/>
              <a:gd name="T28" fmla="*/ 381 w 701"/>
              <a:gd name="T29" fmla="*/ 525 h 820"/>
              <a:gd name="T30" fmla="*/ 369 w 701"/>
              <a:gd name="T31" fmla="*/ 569 h 820"/>
              <a:gd name="T32" fmla="*/ 354 w 701"/>
              <a:gd name="T33" fmla="*/ 752 h 820"/>
              <a:gd name="T34" fmla="*/ 454 w 701"/>
              <a:gd name="T35" fmla="*/ 452 h 820"/>
              <a:gd name="T36" fmla="*/ 345 w 701"/>
              <a:gd name="T37" fmla="*/ 508 h 820"/>
              <a:gd name="T38" fmla="*/ 239 w 701"/>
              <a:gd name="T39" fmla="*/ 455 h 820"/>
              <a:gd name="T40" fmla="*/ 149 w 701"/>
              <a:gd name="T41" fmla="*/ 309 h 820"/>
              <a:gd name="T42" fmla="*/ 139 w 701"/>
              <a:gd name="T43" fmla="*/ 236 h 820"/>
              <a:gd name="T44" fmla="*/ 156 w 701"/>
              <a:gd name="T45" fmla="*/ 226 h 820"/>
              <a:gd name="T46" fmla="*/ 353 w 701"/>
              <a:gd name="T47" fmla="*/ 25 h 820"/>
              <a:gd name="T48" fmla="*/ 540 w 701"/>
              <a:gd name="T49" fmla="*/ 231 h 820"/>
              <a:gd name="T50" fmla="*/ 548 w 701"/>
              <a:gd name="T51" fmla="*/ 246 h 820"/>
              <a:gd name="T52" fmla="*/ 512 w 701"/>
              <a:gd name="T53" fmla="*/ 341 h 820"/>
              <a:gd name="T54" fmla="*/ 490 w 701"/>
              <a:gd name="T55" fmla="*/ 256 h 820"/>
              <a:gd name="T56" fmla="*/ 481 w 701"/>
              <a:gd name="T57" fmla="*/ 240 h 820"/>
              <a:gd name="T58" fmla="*/ 424 w 701"/>
              <a:gd name="T59" fmla="*/ 136 h 820"/>
              <a:gd name="T60" fmla="*/ 405 w 701"/>
              <a:gd name="T61" fmla="*/ 158 h 820"/>
              <a:gd name="T62" fmla="*/ 394 w 701"/>
              <a:gd name="T63" fmla="*/ 164 h 820"/>
              <a:gd name="T64" fmla="*/ 393 w 701"/>
              <a:gd name="T65" fmla="*/ 132 h 820"/>
              <a:gd name="T66" fmla="*/ 214 w 701"/>
              <a:gd name="T67" fmla="*/ 162 h 820"/>
              <a:gd name="T68" fmla="*/ 205 w 701"/>
              <a:gd name="T69" fmla="*/ 257 h 820"/>
              <a:gd name="T70" fmla="*/ 202 w 701"/>
              <a:gd name="T71" fmla="*/ 263 h 820"/>
              <a:gd name="T72" fmla="*/ 184 w 701"/>
              <a:gd name="T73" fmla="*/ 295 h 820"/>
              <a:gd name="T74" fmla="*/ 208 w 701"/>
              <a:gd name="T75" fmla="*/ 313 h 820"/>
              <a:gd name="T76" fmla="*/ 266 w 701"/>
              <a:gd name="T77" fmla="*/ 429 h 820"/>
              <a:gd name="T78" fmla="*/ 426 w 701"/>
              <a:gd name="T79" fmla="*/ 426 h 820"/>
              <a:gd name="T80" fmla="*/ 480 w 701"/>
              <a:gd name="T81" fmla="*/ 313 h 820"/>
              <a:gd name="T82" fmla="*/ 504 w 701"/>
              <a:gd name="T83" fmla="*/ 294 h 820"/>
              <a:gd name="T84" fmla="*/ 492 w 701"/>
              <a:gd name="T85" fmla="*/ 265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01" h="820">
                <a:moveTo>
                  <a:pt x="696" y="807"/>
                </a:moveTo>
                <a:cubicBezTo>
                  <a:pt x="688" y="820"/>
                  <a:pt x="688" y="820"/>
                  <a:pt x="688" y="820"/>
                </a:cubicBezTo>
                <a:cubicBezTo>
                  <a:pt x="670" y="820"/>
                  <a:pt x="670" y="820"/>
                  <a:pt x="670" y="820"/>
                </a:cubicBezTo>
                <a:cubicBezTo>
                  <a:pt x="21" y="820"/>
                  <a:pt x="21" y="820"/>
                  <a:pt x="21" y="820"/>
                </a:cubicBezTo>
                <a:cubicBezTo>
                  <a:pt x="0" y="820"/>
                  <a:pt x="0" y="820"/>
                  <a:pt x="0" y="820"/>
                </a:cubicBezTo>
                <a:cubicBezTo>
                  <a:pt x="0" y="800"/>
                  <a:pt x="0" y="800"/>
                  <a:pt x="0" y="800"/>
                </a:cubicBezTo>
                <a:cubicBezTo>
                  <a:pt x="1" y="760"/>
                  <a:pt x="5" y="707"/>
                  <a:pt x="19" y="655"/>
                </a:cubicBezTo>
                <a:cubicBezTo>
                  <a:pt x="33" y="601"/>
                  <a:pt x="57" y="549"/>
                  <a:pt x="99" y="512"/>
                </a:cubicBezTo>
                <a:cubicBezTo>
                  <a:pt x="105" y="507"/>
                  <a:pt x="105" y="507"/>
                  <a:pt x="105" y="507"/>
                </a:cubicBezTo>
                <a:cubicBezTo>
                  <a:pt x="113" y="507"/>
                  <a:pt x="113" y="507"/>
                  <a:pt x="113" y="507"/>
                </a:cubicBezTo>
                <a:cubicBezTo>
                  <a:pt x="204" y="507"/>
                  <a:pt x="204" y="507"/>
                  <a:pt x="204" y="507"/>
                </a:cubicBezTo>
                <a:cubicBezTo>
                  <a:pt x="204" y="549"/>
                  <a:pt x="204" y="549"/>
                  <a:pt x="204" y="549"/>
                </a:cubicBezTo>
                <a:cubicBezTo>
                  <a:pt x="121" y="548"/>
                  <a:pt x="121" y="548"/>
                  <a:pt x="121" y="548"/>
                </a:cubicBezTo>
                <a:cubicBezTo>
                  <a:pt x="89" y="578"/>
                  <a:pt x="70" y="621"/>
                  <a:pt x="58" y="665"/>
                </a:cubicBezTo>
                <a:cubicBezTo>
                  <a:pt x="48" y="705"/>
                  <a:pt x="43" y="746"/>
                  <a:pt x="42" y="780"/>
                </a:cubicBezTo>
                <a:cubicBezTo>
                  <a:pt x="655" y="779"/>
                  <a:pt x="655" y="779"/>
                  <a:pt x="655" y="779"/>
                </a:cubicBezTo>
                <a:cubicBezTo>
                  <a:pt x="656" y="741"/>
                  <a:pt x="644" y="695"/>
                  <a:pt x="631" y="653"/>
                </a:cubicBezTo>
                <a:cubicBezTo>
                  <a:pt x="617" y="610"/>
                  <a:pt x="597" y="573"/>
                  <a:pt x="573" y="548"/>
                </a:cubicBezTo>
                <a:cubicBezTo>
                  <a:pt x="477" y="548"/>
                  <a:pt x="477" y="548"/>
                  <a:pt x="477" y="548"/>
                </a:cubicBezTo>
                <a:cubicBezTo>
                  <a:pt x="477" y="507"/>
                  <a:pt x="477" y="507"/>
                  <a:pt x="477" y="507"/>
                </a:cubicBezTo>
                <a:cubicBezTo>
                  <a:pt x="586" y="507"/>
                  <a:pt x="586" y="507"/>
                  <a:pt x="586" y="507"/>
                </a:cubicBezTo>
                <a:cubicBezTo>
                  <a:pt x="595" y="509"/>
                  <a:pt x="595" y="509"/>
                  <a:pt x="595" y="509"/>
                </a:cubicBezTo>
                <a:cubicBezTo>
                  <a:pt x="627" y="539"/>
                  <a:pt x="653" y="588"/>
                  <a:pt x="670" y="640"/>
                </a:cubicBezTo>
                <a:cubicBezTo>
                  <a:pt x="687" y="695"/>
                  <a:pt x="701" y="759"/>
                  <a:pt x="696" y="807"/>
                </a:cubicBezTo>
                <a:close/>
                <a:moveTo>
                  <a:pt x="354" y="752"/>
                </a:moveTo>
                <a:cubicBezTo>
                  <a:pt x="300" y="711"/>
                  <a:pt x="300" y="711"/>
                  <a:pt x="300" y="711"/>
                </a:cubicBezTo>
                <a:cubicBezTo>
                  <a:pt x="335" y="569"/>
                  <a:pt x="335" y="569"/>
                  <a:pt x="335" y="569"/>
                </a:cubicBezTo>
                <a:cubicBezTo>
                  <a:pt x="322" y="547"/>
                  <a:pt x="322" y="547"/>
                  <a:pt x="322" y="547"/>
                </a:cubicBezTo>
                <a:cubicBezTo>
                  <a:pt x="323" y="525"/>
                  <a:pt x="323" y="525"/>
                  <a:pt x="323" y="525"/>
                </a:cubicBezTo>
                <a:cubicBezTo>
                  <a:pt x="348" y="524"/>
                  <a:pt x="356" y="524"/>
                  <a:pt x="381" y="525"/>
                </a:cubicBezTo>
                <a:cubicBezTo>
                  <a:pt x="382" y="547"/>
                  <a:pt x="382" y="547"/>
                  <a:pt x="382" y="547"/>
                </a:cubicBezTo>
                <a:cubicBezTo>
                  <a:pt x="369" y="569"/>
                  <a:pt x="369" y="569"/>
                  <a:pt x="369" y="569"/>
                </a:cubicBezTo>
                <a:cubicBezTo>
                  <a:pt x="409" y="711"/>
                  <a:pt x="409" y="711"/>
                  <a:pt x="409" y="711"/>
                </a:cubicBezTo>
                <a:cubicBezTo>
                  <a:pt x="354" y="752"/>
                  <a:pt x="354" y="752"/>
                  <a:pt x="354" y="752"/>
                </a:cubicBezTo>
                <a:close/>
                <a:moveTo>
                  <a:pt x="512" y="341"/>
                </a:moveTo>
                <a:cubicBezTo>
                  <a:pt x="498" y="389"/>
                  <a:pt x="479" y="425"/>
                  <a:pt x="454" y="452"/>
                </a:cubicBezTo>
                <a:cubicBezTo>
                  <a:pt x="426" y="481"/>
                  <a:pt x="392" y="498"/>
                  <a:pt x="348" y="507"/>
                </a:cubicBezTo>
                <a:cubicBezTo>
                  <a:pt x="345" y="508"/>
                  <a:pt x="345" y="508"/>
                  <a:pt x="345" y="508"/>
                </a:cubicBezTo>
                <a:cubicBezTo>
                  <a:pt x="341" y="508"/>
                  <a:pt x="341" y="508"/>
                  <a:pt x="341" y="508"/>
                </a:cubicBezTo>
                <a:cubicBezTo>
                  <a:pt x="302" y="501"/>
                  <a:pt x="268" y="484"/>
                  <a:pt x="239" y="455"/>
                </a:cubicBezTo>
                <a:cubicBezTo>
                  <a:pt x="212" y="428"/>
                  <a:pt x="191" y="391"/>
                  <a:pt x="177" y="342"/>
                </a:cubicBezTo>
                <a:cubicBezTo>
                  <a:pt x="164" y="335"/>
                  <a:pt x="155" y="324"/>
                  <a:pt x="149" y="309"/>
                </a:cubicBezTo>
                <a:cubicBezTo>
                  <a:pt x="142" y="293"/>
                  <a:pt x="139" y="271"/>
                  <a:pt x="139" y="246"/>
                </a:cubicBezTo>
                <a:cubicBezTo>
                  <a:pt x="139" y="236"/>
                  <a:pt x="139" y="236"/>
                  <a:pt x="139" y="236"/>
                </a:cubicBezTo>
                <a:cubicBezTo>
                  <a:pt x="148" y="231"/>
                  <a:pt x="148" y="231"/>
                  <a:pt x="148" y="231"/>
                </a:cubicBezTo>
                <a:cubicBezTo>
                  <a:pt x="150" y="229"/>
                  <a:pt x="153" y="227"/>
                  <a:pt x="156" y="226"/>
                </a:cubicBezTo>
                <a:cubicBezTo>
                  <a:pt x="143" y="150"/>
                  <a:pt x="147" y="85"/>
                  <a:pt x="193" y="42"/>
                </a:cubicBezTo>
                <a:cubicBezTo>
                  <a:pt x="229" y="15"/>
                  <a:pt x="294" y="34"/>
                  <a:pt x="353" y="25"/>
                </a:cubicBezTo>
                <a:cubicBezTo>
                  <a:pt x="521" y="0"/>
                  <a:pt x="520" y="85"/>
                  <a:pt x="537" y="229"/>
                </a:cubicBezTo>
                <a:cubicBezTo>
                  <a:pt x="538" y="230"/>
                  <a:pt x="539" y="230"/>
                  <a:pt x="540" y="231"/>
                </a:cubicBezTo>
                <a:cubicBezTo>
                  <a:pt x="548" y="236"/>
                  <a:pt x="548" y="236"/>
                  <a:pt x="548" y="236"/>
                </a:cubicBezTo>
                <a:cubicBezTo>
                  <a:pt x="548" y="246"/>
                  <a:pt x="548" y="246"/>
                  <a:pt x="548" y="246"/>
                </a:cubicBezTo>
                <a:cubicBezTo>
                  <a:pt x="549" y="271"/>
                  <a:pt x="546" y="292"/>
                  <a:pt x="539" y="308"/>
                </a:cubicBezTo>
                <a:cubicBezTo>
                  <a:pt x="533" y="323"/>
                  <a:pt x="524" y="334"/>
                  <a:pt x="512" y="341"/>
                </a:cubicBezTo>
                <a:close/>
                <a:moveTo>
                  <a:pt x="492" y="265"/>
                </a:moveTo>
                <a:cubicBezTo>
                  <a:pt x="490" y="256"/>
                  <a:pt x="490" y="256"/>
                  <a:pt x="490" y="256"/>
                </a:cubicBezTo>
                <a:cubicBezTo>
                  <a:pt x="484" y="257"/>
                  <a:pt x="484" y="257"/>
                  <a:pt x="484" y="257"/>
                </a:cubicBezTo>
                <a:cubicBezTo>
                  <a:pt x="481" y="240"/>
                  <a:pt x="481" y="240"/>
                  <a:pt x="481" y="240"/>
                </a:cubicBezTo>
                <a:cubicBezTo>
                  <a:pt x="479" y="227"/>
                  <a:pt x="475" y="161"/>
                  <a:pt x="470" y="150"/>
                </a:cubicBezTo>
                <a:cubicBezTo>
                  <a:pt x="455" y="156"/>
                  <a:pt x="439" y="145"/>
                  <a:pt x="424" y="136"/>
                </a:cubicBezTo>
                <a:cubicBezTo>
                  <a:pt x="417" y="160"/>
                  <a:pt x="417" y="160"/>
                  <a:pt x="417" y="160"/>
                </a:cubicBezTo>
                <a:cubicBezTo>
                  <a:pt x="405" y="158"/>
                  <a:pt x="405" y="158"/>
                  <a:pt x="405" y="158"/>
                </a:cubicBezTo>
                <a:cubicBezTo>
                  <a:pt x="406" y="144"/>
                  <a:pt x="406" y="144"/>
                  <a:pt x="406" y="144"/>
                </a:cubicBezTo>
                <a:cubicBezTo>
                  <a:pt x="394" y="164"/>
                  <a:pt x="394" y="164"/>
                  <a:pt x="394" y="164"/>
                </a:cubicBezTo>
                <a:cubicBezTo>
                  <a:pt x="382" y="162"/>
                  <a:pt x="382" y="162"/>
                  <a:pt x="382" y="162"/>
                </a:cubicBezTo>
                <a:cubicBezTo>
                  <a:pt x="393" y="132"/>
                  <a:pt x="393" y="132"/>
                  <a:pt x="393" y="132"/>
                </a:cubicBezTo>
                <a:cubicBezTo>
                  <a:pt x="334" y="173"/>
                  <a:pt x="231" y="171"/>
                  <a:pt x="218" y="153"/>
                </a:cubicBezTo>
                <a:cubicBezTo>
                  <a:pt x="216" y="155"/>
                  <a:pt x="215" y="159"/>
                  <a:pt x="214" y="162"/>
                </a:cubicBezTo>
                <a:cubicBezTo>
                  <a:pt x="211" y="173"/>
                  <a:pt x="208" y="242"/>
                  <a:pt x="205" y="253"/>
                </a:cubicBezTo>
                <a:cubicBezTo>
                  <a:pt x="205" y="257"/>
                  <a:pt x="205" y="257"/>
                  <a:pt x="205" y="257"/>
                </a:cubicBezTo>
                <a:cubicBezTo>
                  <a:pt x="204" y="257"/>
                  <a:pt x="204" y="257"/>
                  <a:pt x="204" y="257"/>
                </a:cubicBezTo>
                <a:cubicBezTo>
                  <a:pt x="204" y="260"/>
                  <a:pt x="203" y="261"/>
                  <a:pt x="202" y="263"/>
                </a:cubicBezTo>
                <a:cubicBezTo>
                  <a:pt x="197" y="260"/>
                  <a:pt x="187" y="262"/>
                  <a:pt x="178" y="264"/>
                </a:cubicBezTo>
                <a:cubicBezTo>
                  <a:pt x="179" y="276"/>
                  <a:pt x="181" y="286"/>
                  <a:pt x="184" y="295"/>
                </a:cubicBezTo>
                <a:cubicBezTo>
                  <a:pt x="188" y="303"/>
                  <a:pt x="192" y="308"/>
                  <a:pt x="198" y="310"/>
                </a:cubicBezTo>
                <a:cubicBezTo>
                  <a:pt x="208" y="313"/>
                  <a:pt x="208" y="313"/>
                  <a:pt x="208" y="313"/>
                </a:cubicBezTo>
                <a:cubicBezTo>
                  <a:pt x="211" y="323"/>
                  <a:pt x="211" y="323"/>
                  <a:pt x="211" y="323"/>
                </a:cubicBezTo>
                <a:cubicBezTo>
                  <a:pt x="224" y="371"/>
                  <a:pt x="243" y="405"/>
                  <a:pt x="266" y="429"/>
                </a:cubicBezTo>
                <a:cubicBezTo>
                  <a:pt x="288" y="451"/>
                  <a:pt x="314" y="464"/>
                  <a:pt x="344" y="470"/>
                </a:cubicBezTo>
                <a:cubicBezTo>
                  <a:pt x="378" y="462"/>
                  <a:pt x="405" y="448"/>
                  <a:pt x="426" y="426"/>
                </a:cubicBezTo>
                <a:cubicBezTo>
                  <a:pt x="449" y="402"/>
                  <a:pt x="465" y="369"/>
                  <a:pt x="478" y="323"/>
                </a:cubicBezTo>
                <a:cubicBezTo>
                  <a:pt x="480" y="313"/>
                  <a:pt x="480" y="313"/>
                  <a:pt x="480" y="313"/>
                </a:cubicBezTo>
                <a:cubicBezTo>
                  <a:pt x="490" y="310"/>
                  <a:pt x="490" y="310"/>
                  <a:pt x="490" y="310"/>
                </a:cubicBezTo>
                <a:cubicBezTo>
                  <a:pt x="496" y="308"/>
                  <a:pt x="500" y="302"/>
                  <a:pt x="504" y="294"/>
                </a:cubicBezTo>
                <a:cubicBezTo>
                  <a:pt x="507" y="286"/>
                  <a:pt x="509" y="276"/>
                  <a:pt x="510" y="264"/>
                </a:cubicBezTo>
                <a:cubicBezTo>
                  <a:pt x="504" y="264"/>
                  <a:pt x="499" y="264"/>
                  <a:pt x="492" y="265"/>
                </a:cubicBezTo>
                <a:close/>
              </a:path>
            </a:pathLst>
          </a:custGeom>
          <a:solidFill>
            <a:srgbClr val="8F93A1"/>
          </a:solidFill>
          <a:ln>
            <a:noFill/>
          </a:ln>
        </p:spPr>
        <p:txBody>
          <a:bodyPr vert="horz" wrap="square" lIns="91440" tIns="45720" rIns="91440" bIns="45720" numCol="1" anchor="t" anchorCtr="0" compatLnSpc="1"/>
          <a:lstStyle/>
          <a:p>
            <a:endParaRPr lang="zh-CN" altLang="en-US">
              <a:solidFill>
                <a:schemeClr val="tx1"/>
              </a:solidFill>
            </a:endParaRPr>
          </a:p>
        </p:txBody>
      </p:sp>
      <p:sp>
        <p:nvSpPr>
          <p:cNvPr id="43" name="椭圆 42"/>
          <p:cNvSpPr/>
          <p:nvPr/>
        </p:nvSpPr>
        <p:spPr>
          <a:xfrm>
            <a:off x="3537215" y="476556"/>
            <a:ext cx="1394547" cy="1394547"/>
          </a:xfrm>
          <a:prstGeom prst="ellipse">
            <a:avLst/>
          </a:prstGeom>
          <a:solidFill>
            <a:srgbClr val="FFFEFF"/>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椭圆 43"/>
          <p:cNvSpPr/>
          <p:nvPr/>
        </p:nvSpPr>
        <p:spPr>
          <a:xfrm>
            <a:off x="4089213" y="1138928"/>
            <a:ext cx="1394547" cy="1394546"/>
          </a:xfrm>
          <a:prstGeom prst="ellipse">
            <a:avLst/>
          </a:prstGeom>
          <a:solidFill>
            <a:schemeClr val="tx1">
              <a:lumMod val="65000"/>
              <a:lumOff val="35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椭圆 45"/>
          <p:cNvSpPr/>
          <p:nvPr/>
        </p:nvSpPr>
        <p:spPr>
          <a:xfrm>
            <a:off x="3865114" y="744460"/>
            <a:ext cx="1394547" cy="1394546"/>
          </a:xfrm>
          <a:prstGeom prst="ellipse">
            <a:avLst/>
          </a:prstGeom>
          <a:gradFill>
            <a:gsLst>
              <a:gs pos="0">
                <a:srgbClr val="ECECEE"/>
              </a:gs>
              <a:gs pos="100000">
                <a:srgbClr val="E8EAF0"/>
              </a:gs>
            </a:gsLst>
            <a:lin ang="5400000" scaled="1"/>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Freeform 5"/>
          <p:cNvSpPr>
            <a:spLocks noEditPoints="1"/>
          </p:cNvSpPr>
          <p:nvPr/>
        </p:nvSpPr>
        <p:spPr bwMode="auto">
          <a:xfrm>
            <a:off x="4071435" y="1045520"/>
            <a:ext cx="962676" cy="707097"/>
          </a:xfrm>
          <a:custGeom>
            <a:avLst/>
            <a:gdLst>
              <a:gd name="T0" fmla="*/ 690 w 702"/>
              <a:gd name="T1" fmla="*/ 144 h 517"/>
              <a:gd name="T2" fmla="*/ 358 w 702"/>
              <a:gd name="T3" fmla="*/ 1 h 517"/>
              <a:gd name="T4" fmla="*/ 351 w 702"/>
              <a:gd name="T5" fmla="*/ 0 h 517"/>
              <a:gd name="T6" fmla="*/ 345 w 702"/>
              <a:gd name="T7" fmla="*/ 1 h 517"/>
              <a:gd name="T8" fmla="*/ 12 w 702"/>
              <a:gd name="T9" fmla="*/ 144 h 517"/>
              <a:gd name="T10" fmla="*/ 0 w 702"/>
              <a:gd name="T11" fmla="*/ 164 h 517"/>
              <a:gd name="T12" fmla="*/ 12 w 702"/>
              <a:gd name="T13" fmla="*/ 183 h 517"/>
              <a:gd name="T14" fmla="*/ 345 w 702"/>
              <a:gd name="T15" fmla="*/ 326 h 517"/>
              <a:gd name="T16" fmla="*/ 358 w 702"/>
              <a:gd name="T17" fmla="*/ 326 h 517"/>
              <a:gd name="T18" fmla="*/ 616 w 702"/>
              <a:gd name="T19" fmla="*/ 215 h 517"/>
              <a:gd name="T20" fmla="*/ 616 w 702"/>
              <a:gd name="T21" fmla="*/ 329 h 517"/>
              <a:gd name="T22" fmla="*/ 593 w 702"/>
              <a:gd name="T23" fmla="*/ 370 h 517"/>
              <a:gd name="T24" fmla="*/ 616 w 702"/>
              <a:gd name="T25" fmla="*/ 412 h 517"/>
              <a:gd name="T26" fmla="*/ 616 w 702"/>
              <a:gd name="T27" fmla="*/ 452 h 517"/>
              <a:gd name="T28" fmla="*/ 650 w 702"/>
              <a:gd name="T29" fmla="*/ 452 h 517"/>
              <a:gd name="T30" fmla="*/ 650 w 702"/>
              <a:gd name="T31" fmla="*/ 412 h 517"/>
              <a:gd name="T32" fmla="*/ 674 w 702"/>
              <a:gd name="T33" fmla="*/ 370 h 517"/>
              <a:gd name="T34" fmla="*/ 650 w 702"/>
              <a:gd name="T35" fmla="*/ 329 h 517"/>
              <a:gd name="T36" fmla="*/ 650 w 702"/>
              <a:gd name="T37" fmla="*/ 200 h 517"/>
              <a:gd name="T38" fmla="*/ 690 w 702"/>
              <a:gd name="T39" fmla="*/ 183 h 517"/>
              <a:gd name="T40" fmla="*/ 702 w 702"/>
              <a:gd name="T41" fmla="*/ 164 h 517"/>
              <a:gd name="T42" fmla="*/ 690 w 702"/>
              <a:gd name="T43" fmla="*/ 144 h 517"/>
              <a:gd name="T44" fmla="*/ 351 w 702"/>
              <a:gd name="T45" fmla="*/ 355 h 517"/>
              <a:gd name="T46" fmla="*/ 336 w 702"/>
              <a:gd name="T47" fmla="*/ 352 h 517"/>
              <a:gd name="T48" fmla="*/ 129 w 702"/>
              <a:gd name="T49" fmla="*/ 262 h 517"/>
              <a:gd name="T50" fmla="*/ 129 w 702"/>
              <a:gd name="T51" fmla="*/ 386 h 517"/>
              <a:gd name="T52" fmla="*/ 327 w 702"/>
              <a:gd name="T53" fmla="*/ 517 h 517"/>
              <a:gd name="T54" fmla="*/ 375 w 702"/>
              <a:gd name="T55" fmla="*/ 517 h 517"/>
              <a:gd name="T56" fmla="*/ 574 w 702"/>
              <a:gd name="T57" fmla="*/ 386 h 517"/>
              <a:gd name="T58" fmla="*/ 574 w 702"/>
              <a:gd name="T59" fmla="*/ 262 h 517"/>
              <a:gd name="T60" fmla="*/ 366 w 702"/>
              <a:gd name="T61" fmla="*/ 352 h 517"/>
              <a:gd name="T62" fmla="*/ 351 w 702"/>
              <a:gd name="T63" fmla="*/ 355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2" h="517">
                <a:moveTo>
                  <a:pt x="690" y="144"/>
                </a:moveTo>
                <a:cubicBezTo>
                  <a:pt x="358" y="1"/>
                  <a:pt x="358" y="1"/>
                  <a:pt x="358" y="1"/>
                </a:cubicBezTo>
                <a:cubicBezTo>
                  <a:pt x="356" y="0"/>
                  <a:pt x="353" y="0"/>
                  <a:pt x="351" y="0"/>
                </a:cubicBezTo>
                <a:cubicBezTo>
                  <a:pt x="349" y="0"/>
                  <a:pt x="347" y="0"/>
                  <a:pt x="345" y="1"/>
                </a:cubicBezTo>
                <a:cubicBezTo>
                  <a:pt x="12" y="144"/>
                  <a:pt x="12" y="144"/>
                  <a:pt x="12" y="144"/>
                </a:cubicBezTo>
                <a:cubicBezTo>
                  <a:pt x="5" y="147"/>
                  <a:pt x="0" y="155"/>
                  <a:pt x="0" y="164"/>
                </a:cubicBezTo>
                <a:cubicBezTo>
                  <a:pt x="0" y="172"/>
                  <a:pt x="5" y="180"/>
                  <a:pt x="12" y="183"/>
                </a:cubicBezTo>
                <a:cubicBezTo>
                  <a:pt x="345" y="326"/>
                  <a:pt x="345" y="326"/>
                  <a:pt x="345" y="326"/>
                </a:cubicBezTo>
                <a:cubicBezTo>
                  <a:pt x="349" y="328"/>
                  <a:pt x="354" y="328"/>
                  <a:pt x="358" y="326"/>
                </a:cubicBezTo>
                <a:cubicBezTo>
                  <a:pt x="616" y="215"/>
                  <a:pt x="616" y="215"/>
                  <a:pt x="616" y="215"/>
                </a:cubicBezTo>
                <a:cubicBezTo>
                  <a:pt x="616" y="329"/>
                  <a:pt x="616" y="329"/>
                  <a:pt x="616" y="329"/>
                </a:cubicBezTo>
                <a:cubicBezTo>
                  <a:pt x="602" y="336"/>
                  <a:pt x="593" y="352"/>
                  <a:pt x="593" y="370"/>
                </a:cubicBezTo>
                <a:cubicBezTo>
                  <a:pt x="593" y="389"/>
                  <a:pt x="602" y="405"/>
                  <a:pt x="616" y="412"/>
                </a:cubicBezTo>
                <a:cubicBezTo>
                  <a:pt x="616" y="452"/>
                  <a:pt x="616" y="452"/>
                  <a:pt x="616" y="452"/>
                </a:cubicBezTo>
                <a:cubicBezTo>
                  <a:pt x="650" y="452"/>
                  <a:pt x="650" y="452"/>
                  <a:pt x="650" y="452"/>
                </a:cubicBezTo>
                <a:cubicBezTo>
                  <a:pt x="650" y="412"/>
                  <a:pt x="650" y="412"/>
                  <a:pt x="650" y="412"/>
                </a:cubicBezTo>
                <a:cubicBezTo>
                  <a:pt x="664" y="405"/>
                  <a:pt x="674" y="389"/>
                  <a:pt x="674" y="370"/>
                </a:cubicBezTo>
                <a:cubicBezTo>
                  <a:pt x="674" y="352"/>
                  <a:pt x="664" y="336"/>
                  <a:pt x="650" y="329"/>
                </a:cubicBezTo>
                <a:cubicBezTo>
                  <a:pt x="650" y="200"/>
                  <a:pt x="650" y="200"/>
                  <a:pt x="650" y="200"/>
                </a:cubicBezTo>
                <a:cubicBezTo>
                  <a:pt x="690" y="183"/>
                  <a:pt x="690" y="183"/>
                  <a:pt x="690" y="183"/>
                </a:cubicBezTo>
                <a:cubicBezTo>
                  <a:pt x="697" y="180"/>
                  <a:pt x="702" y="172"/>
                  <a:pt x="702" y="164"/>
                </a:cubicBezTo>
                <a:cubicBezTo>
                  <a:pt x="702" y="155"/>
                  <a:pt x="697" y="147"/>
                  <a:pt x="690" y="144"/>
                </a:cubicBezTo>
                <a:close/>
                <a:moveTo>
                  <a:pt x="351" y="355"/>
                </a:moveTo>
                <a:cubicBezTo>
                  <a:pt x="346" y="355"/>
                  <a:pt x="341" y="354"/>
                  <a:pt x="336" y="352"/>
                </a:cubicBezTo>
                <a:cubicBezTo>
                  <a:pt x="129" y="262"/>
                  <a:pt x="129" y="262"/>
                  <a:pt x="129" y="262"/>
                </a:cubicBezTo>
                <a:cubicBezTo>
                  <a:pt x="129" y="386"/>
                  <a:pt x="129" y="386"/>
                  <a:pt x="129" y="386"/>
                </a:cubicBezTo>
                <a:cubicBezTo>
                  <a:pt x="129" y="487"/>
                  <a:pt x="280" y="517"/>
                  <a:pt x="327" y="517"/>
                </a:cubicBezTo>
                <a:cubicBezTo>
                  <a:pt x="375" y="517"/>
                  <a:pt x="375" y="517"/>
                  <a:pt x="375" y="517"/>
                </a:cubicBezTo>
                <a:cubicBezTo>
                  <a:pt x="410" y="517"/>
                  <a:pt x="574" y="487"/>
                  <a:pt x="574" y="386"/>
                </a:cubicBezTo>
                <a:cubicBezTo>
                  <a:pt x="574" y="262"/>
                  <a:pt x="574" y="262"/>
                  <a:pt x="574" y="262"/>
                </a:cubicBezTo>
                <a:cubicBezTo>
                  <a:pt x="366" y="352"/>
                  <a:pt x="366" y="352"/>
                  <a:pt x="366" y="352"/>
                </a:cubicBezTo>
                <a:cubicBezTo>
                  <a:pt x="361" y="354"/>
                  <a:pt x="356" y="355"/>
                  <a:pt x="351" y="355"/>
                </a:cubicBezTo>
                <a:close/>
              </a:path>
            </a:pathLst>
          </a:custGeom>
          <a:solidFill>
            <a:srgbClr val="8F93A1"/>
          </a:solidFill>
          <a:ln>
            <a:noFill/>
          </a:ln>
        </p:spPr>
        <p:txBody>
          <a:bodyPr vert="horz" wrap="square" lIns="91440" tIns="45720" rIns="91440" bIns="45720" numCol="1" anchor="t" anchorCtr="0" compatLnSpc="1"/>
          <a:lstStyle/>
          <a:p>
            <a:endParaRPr lang="zh-CN" altLang="en-US">
              <a:solidFill>
                <a:schemeClr val="tx1"/>
              </a:solidFill>
            </a:endParaRPr>
          </a:p>
        </p:txBody>
      </p:sp>
      <p:grpSp>
        <p:nvGrpSpPr>
          <p:cNvPr id="17" name="组合 16"/>
          <p:cNvGrpSpPr/>
          <p:nvPr/>
        </p:nvGrpSpPr>
        <p:grpSpPr>
          <a:xfrm>
            <a:off x="614363" y="242628"/>
            <a:ext cx="854903" cy="223134"/>
            <a:chOff x="614363" y="242628"/>
            <a:chExt cx="854903" cy="223134"/>
          </a:xfrm>
        </p:grpSpPr>
        <p:grpSp>
          <p:nvGrpSpPr>
            <p:cNvPr id="13" name="组合 12"/>
            <p:cNvGrpSpPr/>
            <p:nvPr/>
          </p:nvGrpSpPr>
          <p:grpSpPr>
            <a:xfrm>
              <a:off x="614363" y="242628"/>
              <a:ext cx="854903" cy="223134"/>
              <a:chOff x="3537215" y="97436"/>
              <a:chExt cx="1889224" cy="493096"/>
            </a:xfrm>
          </p:grpSpPr>
          <p:sp>
            <p:nvSpPr>
              <p:cNvPr id="12" name="矩形: 圆角 11"/>
              <p:cNvSpPr/>
              <p:nvPr/>
            </p:nvSpPr>
            <p:spPr>
              <a:xfrm>
                <a:off x="3537215" y="97436"/>
                <a:ext cx="1889224" cy="493096"/>
              </a:xfrm>
              <a:prstGeom prst="roundRect">
                <a:avLst>
                  <a:gd name="adj" fmla="val 50000"/>
                </a:avLst>
              </a:prstGeom>
              <a:solidFill>
                <a:srgbClr val="E7E5ED"/>
              </a:solidFill>
              <a:ln w="1270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sz="2800">
                  <a:solidFill>
                    <a:schemeClr val="tx1"/>
                  </a:solidFill>
                  <a:effectLst>
                    <a:outerShdw blurRad="38100" dist="38100" dir="2700000" algn="tl">
                      <a:srgbClr val="000000">
                        <a:alpha val="43137"/>
                      </a:srgbClr>
                    </a:outerShdw>
                  </a:effectLst>
                  <a:latin typeface="DIN-BoldItalic" pitchFamily="50" charset="0"/>
                </a:endParaRPr>
              </a:p>
            </p:txBody>
          </p:sp>
          <p:sp>
            <p:nvSpPr>
              <p:cNvPr id="7" name="椭圆 6"/>
              <p:cNvSpPr/>
              <p:nvPr/>
            </p:nvSpPr>
            <p:spPr>
              <a:xfrm>
                <a:off x="3537215" y="106613"/>
                <a:ext cx="474687" cy="474687"/>
              </a:xfrm>
              <a:prstGeom prst="ellipse">
                <a:avLst/>
              </a:prstGeom>
              <a:solidFill>
                <a:srgbClr val="8F93A1"/>
              </a:solidFill>
              <a:ln w="12700">
                <a:noFill/>
              </a:ln>
              <a:effectLst>
                <a:innerShdw blurRad="330200" dist="165100" dir="162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800">
                  <a:solidFill>
                    <a:schemeClr val="tx1"/>
                  </a:solidFill>
                  <a:effectLst>
                    <a:outerShdw blurRad="38100" dist="38100" dir="2700000" algn="tl">
                      <a:srgbClr val="000000">
                        <a:alpha val="43137"/>
                      </a:srgbClr>
                    </a:outerShdw>
                  </a:effectLst>
                  <a:latin typeface="DIN-BoldItalic" pitchFamily="50" charset="0"/>
                </a:endParaRPr>
              </a:p>
            </p:txBody>
          </p:sp>
        </p:grpSp>
        <p:grpSp>
          <p:nvGrpSpPr>
            <p:cNvPr id="8" name="Group 4"/>
            <p:cNvGrpSpPr>
              <a:grpSpLocks noChangeAspect="1"/>
            </p:cNvGrpSpPr>
            <p:nvPr/>
          </p:nvGrpSpPr>
          <p:grpSpPr bwMode="auto">
            <a:xfrm>
              <a:off x="676948" y="309038"/>
              <a:ext cx="89632" cy="89234"/>
              <a:chOff x="298" y="278"/>
              <a:chExt cx="225" cy="224"/>
            </a:xfrm>
            <a:solidFill>
              <a:schemeClr val="bg1"/>
            </a:solidFill>
          </p:grpSpPr>
          <p:sp>
            <p:nvSpPr>
              <p:cNvPr id="15" name="Oval 5"/>
              <p:cNvSpPr>
                <a:spLocks noChangeArrowheads="1"/>
              </p:cNvSpPr>
              <p:nvPr/>
            </p:nvSpPr>
            <p:spPr bwMode="auto">
              <a:xfrm>
                <a:off x="355" y="336"/>
                <a:ext cx="29" cy="2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16" name="Freeform 6"/>
              <p:cNvSpPr/>
              <p:nvPr/>
            </p:nvSpPr>
            <p:spPr bwMode="auto">
              <a:xfrm>
                <a:off x="298" y="278"/>
                <a:ext cx="225" cy="224"/>
              </a:xfrm>
              <a:custGeom>
                <a:avLst/>
                <a:gdLst>
                  <a:gd name="T0" fmla="*/ 693 w 706"/>
                  <a:gd name="T1" fmla="*/ 645 h 703"/>
                  <a:gd name="T2" fmla="*/ 549 w 706"/>
                  <a:gd name="T3" fmla="*/ 501 h 703"/>
                  <a:gd name="T4" fmla="*/ 617 w 706"/>
                  <a:gd name="T5" fmla="*/ 308 h 703"/>
                  <a:gd name="T6" fmla="*/ 527 w 706"/>
                  <a:gd name="T7" fmla="*/ 90 h 703"/>
                  <a:gd name="T8" fmla="*/ 309 w 706"/>
                  <a:gd name="T9" fmla="*/ 0 h 703"/>
                  <a:gd name="T10" fmla="*/ 91 w 706"/>
                  <a:gd name="T11" fmla="*/ 90 h 703"/>
                  <a:gd name="T12" fmla="*/ 0 w 706"/>
                  <a:gd name="T13" fmla="*/ 308 h 703"/>
                  <a:gd name="T14" fmla="*/ 91 w 706"/>
                  <a:gd name="T15" fmla="*/ 526 h 703"/>
                  <a:gd name="T16" fmla="*/ 309 w 706"/>
                  <a:gd name="T17" fmla="*/ 617 h 703"/>
                  <a:gd name="T18" fmla="*/ 390 w 706"/>
                  <a:gd name="T19" fmla="*/ 606 h 703"/>
                  <a:gd name="T20" fmla="*/ 414 w 706"/>
                  <a:gd name="T21" fmla="*/ 564 h 703"/>
                  <a:gd name="T22" fmla="*/ 372 w 706"/>
                  <a:gd name="T23" fmla="*/ 541 h 703"/>
                  <a:gd name="T24" fmla="*/ 138 w 706"/>
                  <a:gd name="T25" fmla="*/ 479 h 703"/>
                  <a:gd name="T26" fmla="*/ 68 w 706"/>
                  <a:gd name="T27" fmla="*/ 308 h 703"/>
                  <a:gd name="T28" fmla="*/ 138 w 706"/>
                  <a:gd name="T29" fmla="*/ 138 h 703"/>
                  <a:gd name="T30" fmla="*/ 479 w 706"/>
                  <a:gd name="T31" fmla="*/ 138 h 703"/>
                  <a:gd name="T32" fmla="*/ 550 w 706"/>
                  <a:gd name="T33" fmla="*/ 308 h 703"/>
                  <a:gd name="T34" fmla="*/ 479 w 706"/>
                  <a:gd name="T35" fmla="*/ 479 h 703"/>
                  <a:gd name="T36" fmla="*/ 479 w 706"/>
                  <a:gd name="T37" fmla="*/ 526 h 703"/>
                  <a:gd name="T38" fmla="*/ 484 w 706"/>
                  <a:gd name="T39" fmla="*/ 531 h 703"/>
                  <a:gd name="T40" fmla="*/ 489 w 706"/>
                  <a:gd name="T41" fmla="*/ 536 h 703"/>
                  <a:gd name="T42" fmla="*/ 646 w 706"/>
                  <a:gd name="T43" fmla="*/ 693 h 703"/>
                  <a:gd name="T44" fmla="*/ 669 w 706"/>
                  <a:gd name="T45" fmla="*/ 703 h 703"/>
                  <a:gd name="T46" fmla="*/ 693 w 706"/>
                  <a:gd name="T47" fmla="*/ 693 h 703"/>
                  <a:gd name="T48" fmla="*/ 693 w 706"/>
                  <a:gd name="T49" fmla="*/ 645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06" h="703">
                    <a:moveTo>
                      <a:pt x="693" y="645"/>
                    </a:moveTo>
                    <a:cubicBezTo>
                      <a:pt x="549" y="501"/>
                      <a:pt x="549" y="501"/>
                      <a:pt x="549" y="501"/>
                    </a:cubicBezTo>
                    <a:cubicBezTo>
                      <a:pt x="593" y="447"/>
                      <a:pt x="617" y="379"/>
                      <a:pt x="617" y="308"/>
                    </a:cubicBezTo>
                    <a:cubicBezTo>
                      <a:pt x="617" y="226"/>
                      <a:pt x="585" y="149"/>
                      <a:pt x="527" y="90"/>
                    </a:cubicBezTo>
                    <a:cubicBezTo>
                      <a:pt x="468" y="32"/>
                      <a:pt x="391" y="0"/>
                      <a:pt x="309" y="0"/>
                    </a:cubicBezTo>
                    <a:cubicBezTo>
                      <a:pt x="226" y="0"/>
                      <a:pt x="149" y="32"/>
                      <a:pt x="91" y="90"/>
                    </a:cubicBezTo>
                    <a:cubicBezTo>
                      <a:pt x="32" y="149"/>
                      <a:pt x="0" y="226"/>
                      <a:pt x="0" y="308"/>
                    </a:cubicBezTo>
                    <a:cubicBezTo>
                      <a:pt x="0" y="391"/>
                      <a:pt x="32" y="468"/>
                      <a:pt x="91" y="526"/>
                    </a:cubicBezTo>
                    <a:cubicBezTo>
                      <a:pt x="149" y="585"/>
                      <a:pt x="228" y="617"/>
                      <a:pt x="309" y="617"/>
                    </a:cubicBezTo>
                    <a:cubicBezTo>
                      <a:pt x="336" y="617"/>
                      <a:pt x="363" y="613"/>
                      <a:pt x="390" y="606"/>
                    </a:cubicBezTo>
                    <a:cubicBezTo>
                      <a:pt x="408" y="601"/>
                      <a:pt x="418" y="582"/>
                      <a:pt x="414" y="564"/>
                    </a:cubicBezTo>
                    <a:cubicBezTo>
                      <a:pt x="409" y="547"/>
                      <a:pt x="390" y="536"/>
                      <a:pt x="372" y="541"/>
                    </a:cubicBezTo>
                    <a:cubicBezTo>
                      <a:pt x="289" y="564"/>
                      <a:pt x="199" y="540"/>
                      <a:pt x="138" y="479"/>
                    </a:cubicBezTo>
                    <a:cubicBezTo>
                      <a:pt x="93" y="433"/>
                      <a:pt x="68" y="373"/>
                      <a:pt x="68" y="308"/>
                    </a:cubicBezTo>
                    <a:cubicBezTo>
                      <a:pt x="68" y="244"/>
                      <a:pt x="93" y="184"/>
                      <a:pt x="138" y="138"/>
                    </a:cubicBezTo>
                    <a:cubicBezTo>
                      <a:pt x="232" y="44"/>
                      <a:pt x="385" y="44"/>
                      <a:pt x="479" y="138"/>
                    </a:cubicBezTo>
                    <a:cubicBezTo>
                      <a:pt x="525" y="184"/>
                      <a:pt x="550" y="244"/>
                      <a:pt x="550" y="308"/>
                    </a:cubicBezTo>
                    <a:cubicBezTo>
                      <a:pt x="550" y="373"/>
                      <a:pt x="525" y="433"/>
                      <a:pt x="479" y="479"/>
                    </a:cubicBezTo>
                    <a:cubicBezTo>
                      <a:pt x="466" y="492"/>
                      <a:pt x="466" y="513"/>
                      <a:pt x="479" y="526"/>
                    </a:cubicBezTo>
                    <a:cubicBezTo>
                      <a:pt x="481" y="528"/>
                      <a:pt x="483" y="529"/>
                      <a:pt x="484" y="531"/>
                    </a:cubicBezTo>
                    <a:cubicBezTo>
                      <a:pt x="486" y="533"/>
                      <a:pt x="487" y="534"/>
                      <a:pt x="489" y="536"/>
                    </a:cubicBezTo>
                    <a:cubicBezTo>
                      <a:pt x="646" y="693"/>
                      <a:pt x="646" y="693"/>
                      <a:pt x="646" y="693"/>
                    </a:cubicBezTo>
                    <a:cubicBezTo>
                      <a:pt x="652" y="699"/>
                      <a:pt x="661" y="703"/>
                      <a:pt x="669" y="703"/>
                    </a:cubicBezTo>
                    <a:cubicBezTo>
                      <a:pt x="678" y="703"/>
                      <a:pt x="687" y="699"/>
                      <a:pt x="693" y="693"/>
                    </a:cubicBezTo>
                    <a:cubicBezTo>
                      <a:pt x="706" y="680"/>
                      <a:pt x="706" y="658"/>
                      <a:pt x="693" y="6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6"/>
          <p:cNvSpPr txBox="1">
            <a:spLocks noChangeArrowheads="1"/>
          </p:cNvSpPr>
          <p:nvPr/>
        </p:nvSpPr>
        <p:spPr bwMode="auto">
          <a:xfrm>
            <a:off x="171243" y="140353"/>
            <a:ext cx="22365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a:solidFill>
                  <a:srgbClr val="7C8090"/>
                </a:solidFill>
                <a:latin typeface="+mj-ea"/>
                <a:ea typeface="+mj-ea"/>
              </a:rPr>
              <a:t>选题的背景与意义</a:t>
            </a:r>
          </a:p>
        </p:txBody>
      </p:sp>
      <p:sp>
        <p:nvSpPr>
          <p:cNvPr id="37" name="矩形 36"/>
          <p:cNvSpPr/>
          <p:nvPr/>
        </p:nvSpPr>
        <p:spPr>
          <a:xfrm>
            <a:off x="935187" y="1242065"/>
            <a:ext cx="6890942" cy="3000821"/>
          </a:xfrm>
          <a:prstGeom prst="rect">
            <a:avLst/>
          </a:prstGeom>
        </p:spPr>
        <p:txBody>
          <a:bodyPr wrap="square">
            <a:spAutoFit/>
          </a:bodyPr>
          <a:lstStyle/>
          <a:p>
            <a:pPr indent="360000">
              <a:lnSpc>
                <a:spcPct val="150000"/>
              </a:lnSpc>
            </a:pPr>
            <a:r>
              <a:rPr lang="zh-CN" altLang="zh-CN" sz="1400" dirty="0">
                <a:solidFill>
                  <a:srgbClr val="7C8090"/>
                </a:solidFill>
              </a:rPr>
              <a:t>无人驾驶是学术界和产业界共同关心的课题，它能够对</a:t>
            </a:r>
            <a:r>
              <a:rPr lang="zh-CN" altLang="zh-CN" sz="1400" b="1" dirty="0">
                <a:solidFill>
                  <a:srgbClr val="7C8090"/>
                </a:solidFill>
              </a:rPr>
              <a:t>交通事故的减少产生积极作用</a:t>
            </a:r>
            <a:r>
              <a:rPr lang="zh-CN" altLang="zh-CN" sz="1400" dirty="0">
                <a:solidFill>
                  <a:srgbClr val="7C8090"/>
                </a:solidFill>
              </a:rPr>
              <a:t>，并且能够减少交通拥堵，实现更有效地城市规划。深度强化学习是由深度学习与强化学习相结合而成的一种较为新颖的机器学习方法，可以被用于解决复杂系统的感知决策问题，在目前许多无人驾驶研究中也被广泛应用。 但是，</a:t>
            </a:r>
            <a:r>
              <a:rPr lang="zh-CN" altLang="zh-CN" sz="1400" b="1" dirty="0">
                <a:solidFill>
                  <a:srgbClr val="7C8090"/>
                </a:solidFill>
              </a:rPr>
              <a:t>目前的无人驾驶技术并不是非常成熟</a:t>
            </a:r>
            <a:r>
              <a:rPr lang="zh-CN" altLang="zh-CN" sz="1400" dirty="0">
                <a:solidFill>
                  <a:srgbClr val="7C8090"/>
                </a:solidFill>
              </a:rPr>
              <a:t>，许多问题还有待解决，因此</a:t>
            </a:r>
            <a:r>
              <a:rPr lang="zh-CN" altLang="zh-CN" sz="1400" b="1" dirty="0">
                <a:solidFill>
                  <a:srgbClr val="7C8090"/>
                </a:solidFill>
              </a:rPr>
              <a:t>面向无人驾驶的深度强化学习算法的研究就有很大的必要性</a:t>
            </a:r>
            <a:r>
              <a:rPr lang="zh-CN" altLang="zh-CN" sz="1400" dirty="0">
                <a:solidFill>
                  <a:srgbClr val="7C8090"/>
                </a:solidFill>
              </a:rPr>
              <a:t>。</a:t>
            </a:r>
            <a:endParaRPr lang="en-US" altLang="zh-CN" sz="1400" dirty="0">
              <a:solidFill>
                <a:srgbClr val="7C8090"/>
              </a:solidFill>
            </a:endParaRPr>
          </a:p>
          <a:p>
            <a:pPr indent="360000">
              <a:lnSpc>
                <a:spcPct val="150000"/>
              </a:lnSpc>
            </a:pPr>
            <a:r>
              <a:rPr lang="zh-CN" altLang="zh-CN" sz="1400" dirty="0">
                <a:solidFill>
                  <a:srgbClr val="7C8090"/>
                </a:solidFill>
              </a:rPr>
              <a:t>笔者将先在模拟环境中</a:t>
            </a:r>
            <a:r>
              <a:rPr lang="zh-CN" altLang="zh-CN" sz="1400" b="1" dirty="0">
                <a:solidFill>
                  <a:srgbClr val="7C8090"/>
                </a:solidFill>
              </a:rPr>
              <a:t>训练模型</a:t>
            </a:r>
            <a:r>
              <a:rPr lang="zh-CN" altLang="zh-CN" sz="1400" dirty="0">
                <a:solidFill>
                  <a:srgbClr val="7C8090"/>
                </a:solidFill>
              </a:rPr>
              <a:t>，</a:t>
            </a:r>
            <a:r>
              <a:rPr lang="zh-CN" altLang="zh-CN" sz="1400" dirty="0" smtClean="0">
                <a:solidFill>
                  <a:srgbClr val="7C8090"/>
                </a:solidFill>
              </a:rPr>
              <a:t>通过</a:t>
            </a:r>
            <a:r>
              <a:rPr lang="zh-CN" altLang="en-US" sz="1400" dirty="0" smtClean="0">
                <a:solidFill>
                  <a:srgbClr val="7C8090"/>
                </a:solidFill>
              </a:rPr>
              <a:t>实验</a:t>
            </a:r>
            <a:r>
              <a:rPr lang="zh-CN" altLang="zh-CN" sz="1400" dirty="0" smtClean="0">
                <a:solidFill>
                  <a:srgbClr val="7C8090"/>
                </a:solidFill>
              </a:rPr>
              <a:t>提高</a:t>
            </a:r>
            <a:r>
              <a:rPr lang="zh-CN" altLang="en-US" sz="1400" dirty="0" smtClean="0">
                <a:solidFill>
                  <a:srgbClr val="7C8090"/>
                </a:solidFill>
              </a:rPr>
              <a:t>模型的决策能力</a:t>
            </a:r>
            <a:r>
              <a:rPr lang="zh-CN" altLang="zh-CN" sz="1400" dirty="0" smtClean="0">
                <a:solidFill>
                  <a:srgbClr val="7C8090"/>
                </a:solidFill>
              </a:rPr>
              <a:t>，</a:t>
            </a:r>
            <a:r>
              <a:rPr lang="zh-CN" altLang="zh-CN" sz="1400" dirty="0" smtClean="0">
                <a:solidFill>
                  <a:srgbClr val="7C8090"/>
                </a:solidFill>
              </a:rPr>
              <a:t>并</a:t>
            </a:r>
            <a:r>
              <a:rPr lang="zh-CN" altLang="en-US" sz="1400" b="1" dirty="0" smtClean="0">
                <a:solidFill>
                  <a:srgbClr val="7C8090"/>
                </a:solidFill>
              </a:rPr>
              <a:t>调整</a:t>
            </a:r>
            <a:r>
              <a:rPr lang="zh-CN" altLang="en-US" sz="1400" b="1" dirty="0" smtClean="0">
                <a:solidFill>
                  <a:srgbClr val="7C8090"/>
                </a:solidFill>
              </a:rPr>
              <a:t>模型的超参数</a:t>
            </a:r>
            <a:r>
              <a:rPr lang="zh-CN" altLang="zh-CN" sz="1400" dirty="0" smtClean="0">
                <a:solidFill>
                  <a:srgbClr val="7C8090"/>
                </a:solidFill>
              </a:rPr>
              <a:t>使</a:t>
            </a:r>
            <a:r>
              <a:rPr lang="zh-CN" altLang="en-US" sz="1400" dirty="0" smtClean="0">
                <a:solidFill>
                  <a:srgbClr val="7C8090"/>
                </a:solidFill>
              </a:rPr>
              <a:t>其</a:t>
            </a:r>
            <a:r>
              <a:rPr lang="zh-CN" altLang="zh-CN" sz="1400" dirty="0" smtClean="0">
                <a:solidFill>
                  <a:srgbClr val="7C8090"/>
                </a:solidFill>
              </a:rPr>
              <a:t>趋于</a:t>
            </a:r>
            <a:r>
              <a:rPr lang="zh-CN" altLang="zh-CN" sz="1400" dirty="0">
                <a:solidFill>
                  <a:srgbClr val="7C8090"/>
                </a:solidFill>
              </a:rPr>
              <a:t>完善，训练出能够平稳驾驶的无人驾驶模型，然后把模型投入</a:t>
            </a:r>
            <a:r>
              <a:rPr lang="zh-CN" altLang="zh-CN" sz="1400" b="1" dirty="0">
                <a:solidFill>
                  <a:srgbClr val="7C8090"/>
                </a:solidFill>
              </a:rPr>
              <a:t>实际环境中的树莓派小车</a:t>
            </a:r>
            <a:r>
              <a:rPr lang="zh-CN" altLang="zh-CN" sz="1400" dirty="0" smtClean="0">
                <a:solidFill>
                  <a:srgbClr val="7C8090"/>
                </a:solidFill>
              </a:rPr>
              <a:t>上</a:t>
            </a:r>
            <a:r>
              <a:rPr lang="zh-CN" altLang="en-US" sz="1400" dirty="0" smtClean="0">
                <a:solidFill>
                  <a:srgbClr val="7C8090"/>
                </a:solidFill>
              </a:rPr>
              <a:t>进行测试</a:t>
            </a:r>
            <a:r>
              <a:rPr lang="zh-CN" altLang="zh-CN" sz="1400" dirty="0" smtClean="0">
                <a:solidFill>
                  <a:srgbClr val="7C8090"/>
                </a:solidFill>
              </a:rPr>
              <a:t>。</a:t>
            </a:r>
            <a:endParaRPr lang="en-US" altLang="zh-CN" sz="1400" dirty="0">
              <a:solidFill>
                <a:srgbClr val="7C8090"/>
              </a:solidFill>
            </a:endParaRPr>
          </a:p>
        </p:txBody>
      </p:sp>
    </p:spTree>
    <p:extLst>
      <p:ext uri="{BB962C8B-B14F-4D97-AF65-F5344CB8AC3E}">
        <p14:creationId xmlns:p14="http://schemas.microsoft.com/office/powerpoint/2010/main" val="419428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bwMode="auto">
          <a:xfrm>
            <a:off x="2960051" y="2262806"/>
            <a:ext cx="3262433" cy="707886"/>
          </a:xfrm>
          <a:prstGeom prst="rect">
            <a:avLst/>
          </a:prstGeom>
        </p:spPr>
        <p:txBody>
          <a:bodyPr wrap="none">
            <a:spAutoFit/>
          </a:bodyPr>
          <a:lstStyle/>
          <a:p>
            <a:pPr algn="ctr">
              <a:defRPr/>
            </a:pPr>
            <a:r>
              <a:rPr lang="zh-CN" altLang="en-US" sz="4000" b="1" kern="100" dirty="0" smtClean="0">
                <a:solidFill>
                  <a:srgbClr val="8F93A1"/>
                </a:solidFill>
                <a:latin typeface="微软雅黑" panose="020B0503020204020204" pitchFamily="34" charset="-122"/>
                <a:ea typeface="微软雅黑" panose="020B0503020204020204" pitchFamily="34" charset="-122"/>
                <a:cs typeface="Times New Roman" panose="02020603050405020304" pitchFamily="18" charset="0"/>
              </a:rPr>
              <a:t>无人驾驶系统</a:t>
            </a:r>
            <a:endParaRPr lang="zh-CN" altLang="en-US" sz="4000" b="1" kern="100" dirty="0">
              <a:solidFill>
                <a:srgbClr val="8F93A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3" name="椭圆 42"/>
          <p:cNvSpPr/>
          <p:nvPr/>
        </p:nvSpPr>
        <p:spPr>
          <a:xfrm>
            <a:off x="3537215" y="476556"/>
            <a:ext cx="1394547" cy="1394547"/>
          </a:xfrm>
          <a:prstGeom prst="ellipse">
            <a:avLst/>
          </a:prstGeom>
          <a:solidFill>
            <a:srgbClr val="FFFEFF"/>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089213" y="1138928"/>
            <a:ext cx="1394547" cy="1394546"/>
          </a:xfrm>
          <a:prstGeom prst="ellipse">
            <a:avLst/>
          </a:prstGeom>
          <a:solidFill>
            <a:schemeClr val="tx1">
              <a:lumMod val="65000"/>
              <a:lumOff val="35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65114" y="744460"/>
            <a:ext cx="1394547" cy="1394546"/>
          </a:xfrm>
          <a:prstGeom prst="ellipse">
            <a:avLst/>
          </a:prstGeom>
          <a:gradFill>
            <a:gsLst>
              <a:gs pos="0">
                <a:srgbClr val="ECECEE"/>
              </a:gs>
              <a:gs pos="100000">
                <a:srgbClr val="E8EAF0"/>
              </a:gs>
            </a:gsLst>
            <a:lin ang="5400000" scaled="1"/>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5"/>
          <p:cNvSpPr>
            <a:spLocks noEditPoints="1"/>
          </p:cNvSpPr>
          <p:nvPr/>
        </p:nvSpPr>
        <p:spPr bwMode="auto">
          <a:xfrm>
            <a:off x="4071435" y="1045520"/>
            <a:ext cx="962676" cy="707097"/>
          </a:xfrm>
          <a:custGeom>
            <a:avLst/>
            <a:gdLst>
              <a:gd name="T0" fmla="*/ 690 w 702"/>
              <a:gd name="T1" fmla="*/ 144 h 517"/>
              <a:gd name="T2" fmla="*/ 358 w 702"/>
              <a:gd name="T3" fmla="*/ 1 h 517"/>
              <a:gd name="T4" fmla="*/ 351 w 702"/>
              <a:gd name="T5" fmla="*/ 0 h 517"/>
              <a:gd name="T6" fmla="*/ 345 w 702"/>
              <a:gd name="T7" fmla="*/ 1 h 517"/>
              <a:gd name="T8" fmla="*/ 12 w 702"/>
              <a:gd name="T9" fmla="*/ 144 h 517"/>
              <a:gd name="T10" fmla="*/ 0 w 702"/>
              <a:gd name="T11" fmla="*/ 164 h 517"/>
              <a:gd name="T12" fmla="*/ 12 w 702"/>
              <a:gd name="T13" fmla="*/ 183 h 517"/>
              <a:gd name="T14" fmla="*/ 345 w 702"/>
              <a:gd name="T15" fmla="*/ 326 h 517"/>
              <a:gd name="T16" fmla="*/ 358 w 702"/>
              <a:gd name="T17" fmla="*/ 326 h 517"/>
              <a:gd name="T18" fmla="*/ 616 w 702"/>
              <a:gd name="T19" fmla="*/ 215 h 517"/>
              <a:gd name="T20" fmla="*/ 616 w 702"/>
              <a:gd name="T21" fmla="*/ 329 h 517"/>
              <a:gd name="T22" fmla="*/ 593 w 702"/>
              <a:gd name="T23" fmla="*/ 370 h 517"/>
              <a:gd name="T24" fmla="*/ 616 w 702"/>
              <a:gd name="T25" fmla="*/ 412 h 517"/>
              <a:gd name="T26" fmla="*/ 616 w 702"/>
              <a:gd name="T27" fmla="*/ 452 h 517"/>
              <a:gd name="T28" fmla="*/ 650 w 702"/>
              <a:gd name="T29" fmla="*/ 452 h 517"/>
              <a:gd name="T30" fmla="*/ 650 w 702"/>
              <a:gd name="T31" fmla="*/ 412 h 517"/>
              <a:gd name="T32" fmla="*/ 674 w 702"/>
              <a:gd name="T33" fmla="*/ 370 h 517"/>
              <a:gd name="T34" fmla="*/ 650 w 702"/>
              <a:gd name="T35" fmla="*/ 329 h 517"/>
              <a:gd name="T36" fmla="*/ 650 w 702"/>
              <a:gd name="T37" fmla="*/ 200 h 517"/>
              <a:gd name="T38" fmla="*/ 690 w 702"/>
              <a:gd name="T39" fmla="*/ 183 h 517"/>
              <a:gd name="T40" fmla="*/ 702 w 702"/>
              <a:gd name="T41" fmla="*/ 164 h 517"/>
              <a:gd name="T42" fmla="*/ 690 w 702"/>
              <a:gd name="T43" fmla="*/ 144 h 517"/>
              <a:gd name="T44" fmla="*/ 351 w 702"/>
              <a:gd name="T45" fmla="*/ 355 h 517"/>
              <a:gd name="T46" fmla="*/ 336 w 702"/>
              <a:gd name="T47" fmla="*/ 352 h 517"/>
              <a:gd name="T48" fmla="*/ 129 w 702"/>
              <a:gd name="T49" fmla="*/ 262 h 517"/>
              <a:gd name="T50" fmla="*/ 129 w 702"/>
              <a:gd name="T51" fmla="*/ 386 h 517"/>
              <a:gd name="T52" fmla="*/ 327 w 702"/>
              <a:gd name="T53" fmla="*/ 517 h 517"/>
              <a:gd name="T54" fmla="*/ 375 w 702"/>
              <a:gd name="T55" fmla="*/ 517 h 517"/>
              <a:gd name="T56" fmla="*/ 574 w 702"/>
              <a:gd name="T57" fmla="*/ 386 h 517"/>
              <a:gd name="T58" fmla="*/ 574 w 702"/>
              <a:gd name="T59" fmla="*/ 262 h 517"/>
              <a:gd name="T60" fmla="*/ 366 w 702"/>
              <a:gd name="T61" fmla="*/ 352 h 517"/>
              <a:gd name="T62" fmla="*/ 351 w 702"/>
              <a:gd name="T63" fmla="*/ 355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2" h="517">
                <a:moveTo>
                  <a:pt x="690" y="144"/>
                </a:moveTo>
                <a:cubicBezTo>
                  <a:pt x="358" y="1"/>
                  <a:pt x="358" y="1"/>
                  <a:pt x="358" y="1"/>
                </a:cubicBezTo>
                <a:cubicBezTo>
                  <a:pt x="356" y="0"/>
                  <a:pt x="353" y="0"/>
                  <a:pt x="351" y="0"/>
                </a:cubicBezTo>
                <a:cubicBezTo>
                  <a:pt x="349" y="0"/>
                  <a:pt x="347" y="0"/>
                  <a:pt x="345" y="1"/>
                </a:cubicBezTo>
                <a:cubicBezTo>
                  <a:pt x="12" y="144"/>
                  <a:pt x="12" y="144"/>
                  <a:pt x="12" y="144"/>
                </a:cubicBezTo>
                <a:cubicBezTo>
                  <a:pt x="5" y="147"/>
                  <a:pt x="0" y="155"/>
                  <a:pt x="0" y="164"/>
                </a:cubicBezTo>
                <a:cubicBezTo>
                  <a:pt x="0" y="172"/>
                  <a:pt x="5" y="180"/>
                  <a:pt x="12" y="183"/>
                </a:cubicBezTo>
                <a:cubicBezTo>
                  <a:pt x="345" y="326"/>
                  <a:pt x="345" y="326"/>
                  <a:pt x="345" y="326"/>
                </a:cubicBezTo>
                <a:cubicBezTo>
                  <a:pt x="349" y="328"/>
                  <a:pt x="354" y="328"/>
                  <a:pt x="358" y="326"/>
                </a:cubicBezTo>
                <a:cubicBezTo>
                  <a:pt x="616" y="215"/>
                  <a:pt x="616" y="215"/>
                  <a:pt x="616" y="215"/>
                </a:cubicBezTo>
                <a:cubicBezTo>
                  <a:pt x="616" y="329"/>
                  <a:pt x="616" y="329"/>
                  <a:pt x="616" y="329"/>
                </a:cubicBezTo>
                <a:cubicBezTo>
                  <a:pt x="602" y="336"/>
                  <a:pt x="593" y="352"/>
                  <a:pt x="593" y="370"/>
                </a:cubicBezTo>
                <a:cubicBezTo>
                  <a:pt x="593" y="389"/>
                  <a:pt x="602" y="405"/>
                  <a:pt x="616" y="412"/>
                </a:cubicBezTo>
                <a:cubicBezTo>
                  <a:pt x="616" y="452"/>
                  <a:pt x="616" y="452"/>
                  <a:pt x="616" y="452"/>
                </a:cubicBezTo>
                <a:cubicBezTo>
                  <a:pt x="650" y="452"/>
                  <a:pt x="650" y="452"/>
                  <a:pt x="650" y="452"/>
                </a:cubicBezTo>
                <a:cubicBezTo>
                  <a:pt x="650" y="412"/>
                  <a:pt x="650" y="412"/>
                  <a:pt x="650" y="412"/>
                </a:cubicBezTo>
                <a:cubicBezTo>
                  <a:pt x="664" y="405"/>
                  <a:pt x="674" y="389"/>
                  <a:pt x="674" y="370"/>
                </a:cubicBezTo>
                <a:cubicBezTo>
                  <a:pt x="674" y="352"/>
                  <a:pt x="664" y="336"/>
                  <a:pt x="650" y="329"/>
                </a:cubicBezTo>
                <a:cubicBezTo>
                  <a:pt x="650" y="200"/>
                  <a:pt x="650" y="200"/>
                  <a:pt x="650" y="200"/>
                </a:cubicBezTo>
                <a:cubicBezTo>
                  <a:pt x="690" y="183"/>
                  <a:pt x="690" y="183"/>
                  <a:pt x="690" y="183"/>
                </a:cubicBezTo>
                <a:cubicBezTo>
                  <a:pt x="697" y="180"/>
                  <a:pt x="702" y="172"/>
                  <a:pt x="702" y="164"/>
                </a:cubicBezTo>
                <a:cubicBezTo>
                  <a:pt x="702" y="155"/>
                  <a:pt x="697" y="147"/>
                  <a:pt x="690" y="144"/>
                </a:cubicBezTo>
                <a:close/>
                <a:moveTo>
                  <a:pt x="351" y="355"/>
                </a:moveTo>
                <a:cubicBezTo>
                  <a:pt x="346" y="355"/>
                  <a:pt x="341" y="354"/>
                  <a:pt x="336" y="352"/>
                </a:cubicBezTo>
                <a:cubicBezTo>
                  <a:pt x="129" y="262"/>
                  <a:pt x="129" y="262"/>
                  <a:pt x="129" y="262"/>
                </a:cubicBezTo>
                <a:cubicBezTo>
                  <a:pt x="129" y="386"/>
                  <a:pt x="129" y="386"/>
                  <a:pt x="129" y="386"/>
                </a:cubicBezTo>
                <a:cubicBezTo>
                  <a:pt x="129" y="487"/>
                  <a:pt x="280" y="517"/>
                  <a:pt x="327" y="517"/>
                </a:cubicBezTo>
                <a:cubicBezTo>
                  <a:pt x="375" y="517"/>
                  <a:pt x="375" y="517"/>
                  <a:pt x="375" y="517"/>
                </a:cubicBezTo>
                <a:cubicBezTo>
                  <a:pt x="410" y="517"/>
                  <a:pt x="574" y="487"/>
                  <a:pt x="574" y="386"/>
                </a:cubicBezTo>
                <a:cubicBezTo>
                  <a:pt x="574" y="262"/>
                  <a:pt x="574" y="262"/>
                  <a:pt x="574" y="262"/>
                </a:cubicBezTo>
                <a:cubicBezTo>
                  <a:pt x="366" y="352"/>
                  <a:pt x="366" y="352"/>
                  <a:pt x="366" y="352"/>
                </a:cubicBezTo>
                <a:cubicBezTo>
                  <a:pt x="361" y="354"/>
                  <a:pt x="356" y="355"/>
                  <a:pt x="351" y="355"/>
                </a:cubicBezTo>
                <a:close/>
              </a:path>
            </a:pathLst>
          </a:custGeom>
          <a:solidFill>
            <a:srgbClr val="8F93A1"/>
          </a:solidFill>
          <a:ln>
            <a:noFill/>
          </a:ln>
        </p:spPr>
        <p:txBody>
          <a:bodyPr vert="horz" wrap="square" lIns="91440" tIns="45720" rIns="91440" bIns="45720" numCol="1" anchor="t" anchorCtr="0" compatLnSpc="1"/>
          <a:lstStyle/>
          <a:p>
            <a:endParaRPr lang="zh-CN" altLang="en-US"/>
          </a:p>
        </p:txBody>
      </p:sp>
      <p:sp>
        <p:nvSpPr>
          <p:cNvPr id="33" name="矩形: 圆角 32"/>
          <p:cNvSpPr/>
          <p:nvPr/>
        </p:nvSpPr>
        <p:spPr>
          <a:xfrm>
            <a:off x="3988504" y="3577476"/>
            <a:ext cx="1152000" cy="251847"/>
          </a:xfrm>
          <a:prstGeom prst="roundRect">
            <a:avLst>
              <a:gd name="adj" fmla="val 50000"/>
            </a:avLst>
          </a:prstGeom>
          <a:solidFill>
            <a:srgbClr val="8F93A1"/>
          </a:solidFill>
          <a:ln>
            <a:noFill/>
          </a:ln>
          <a:effectLst>
            <a:outerShdw blurRad="127000"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1200" dirty="0">
                <a:solidFill>
                  <a:schemeClr val="bg1"/>
                </a:solidFill>
                <a:latin typeface="+mj-lt"/>
              </a:rPr>
              <a:t>PART ONE</a:t>
            </a:r>
            <a:endParaRPr lang="zh-CN" altLang="en-US" sz="1200" dirty="0">
              <a:solidFill>
                <a:schemeClr val="bg1"/>
              </a:solidFill>
              <a:latin typeface="+mj-lt"/>
            </a:endParaRPr>
          </a:p>
        </p:txBody>
      </p:sp>
      <p:grpSp>
        <p:nvGrpSpPr>
          <p:cNvPr id="17" name="组合 16"/>
          <p:cNvGrpSpPr/>
          <p:nvPr/>
        </p:nvGrpSpPr>
        <p:grpSpPr>
          <a:xfrm>
            <a:off x="614363" y="242628"/>
            <a:ext cx="854903" cy="223134"/>
            <a:chOff x="3537215" y="97436"/>
            <a:chExt cx="1889224" cy="493096"/>
          </a:xfrm>
        </p:grpSpPr>
        <p:sp>
          <p:nvSpPr>
            <p:cNvPr id="20" name="矩形: 圆角 19"/>
            <p:cNvSpPr/>
            <p:nvPr/>
          </p:nvSpPr>
          <p:spPr>
            <a:xfrm>
              <a:off x="3537215" y="97436"/>
              <a:ext cx="1889224" cy="493096"/>
            </a:xfrm>
            <a:prstGeom prst="roundRect">
              <a:avLst>
                <a:gd name="adj" fmla="val 50000"/>
              </a:avLst>
            </a:prstGeom>
            <a:solidFill>
              <a:srgbClr val="E7E5ED"/>
            </a:solidFill>
            <a:ln w="1270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sz="2800">
                <a:solidFill>
                  <a:schemeClr val="bg1"/>
                </a:solidFill>
                <a:effectLst>
                  <a:outerShdw blurRad="38100" dist="38100" dir="2700000" algn="tl">
                    <a:srgbClr val="000000">
                      <a:alpha val="43137"/>
                    </a:srgbClr>
                  </a:outerShdw>
                </a:effectLst>
                <a:latin typeface="DIN-BoldItalic" pitchFamily="50" charset="0"/>
              </a:endParaRPr>
            </a:p>
          </p:txBody>
        </p:sp>
        <p:sp>
          <p:nvSpPr>
            <p:cNvPr id="22" name="椭圆 21"/>
            <p:cNvSpPr/>
            <p:nvPr/>
          </p:nvSpPr>
          <p:spPr>
            <a:xfrm>
              <a:off x="3537215" y="106613"/>
              <a:ext cx="474687" cy="474687"/>
            </a:xfrm>
            <a:prstGeom prst="ellipse">
              <a:avLst/>
            </a:prstGeom>
            <a:solidFill>
              <a:srgbClr val="8F93A1"/>
            </a:solidFill>
            <a:ln w="12700">
              <a:noFill/>
            </a:ln>
            <a:effectLst>
              <a:innerShdw blurRad="330200" dist="165100" dir="162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800">
                <a:solidFill>
                  <a:schemeClr val="bg1"/>
                </a:solidFill>
                <a:effectLst>
                  <a:outerShdw blurRad="38100" dist="38100" dir="2700000" algn="tl">
                    <a:srgbClr val="000000">
                      <a:alpha val="43137"/>
                    </a:srgbClr>
                  </a:outerShdw>
                </a:effectLst>
                <a:latin typeface="DIN-BoldItalic" pitchFamily="50" charset="0"/>
              </a:endParaRPr>
            </a:p>
          </p:txBody>
        </p:sp>
      </p:grpSp>
      <p:grpSp>
        <p:nvGrpSpPr>
          <p:cNvPr id="24" name="Group 4"/>
          <p:cNvGrpSpPr>
            <a:grpSpLocks noChangeAspect="1"/>
          </p:cNvGrpSpPr>
          <p:nvPr/>
        </p:nvGrpSpPr>
        <p:grpSpPr bwMode="auto">
          <a:xfrm>
            <a:off x="676948" y="309038"/>
            <a:ext cx="89632" cy="89234"/>
            <a:chOff x="298" y="278"/>
            <a:chExt cx="225" cy="224"/>
          </a:xfrm>
          <a:solidFill>
            <a:schemeClr val="bg1"/>
          </a:solidFill>
        </p:grpSpPr>
        <p:sp>
          <p:nvSpPr>
            <p:cNvPr id="25" name="Oval 5"/>
            <p:cNvSpPr>
              <a:spLocks noChangeArrowheads="1"/>
            </p:cNvSpPr>
            <p:nvPr/>
          </p:nvSpPr>
          <p:spPr bwMode="auto">
            <a:xfrm>
              <a:off x="355" y="336"/>
              <a:ext cx="29" cy="2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6"/>
            <p:cNvSpPr/>
            <p:nvPr/>
          </p:nvSpPr>
          <p:spPr bwMode="auto">
            <a:xfrm>
              <a:off x="298" y="278"/>
              <a:ext cx="225" cy="224"/>
            </a:xfrm>
            <a:custGeom>
              <a:avLst/>
              <a:gdLst>
                <a:gd name="T0" fmla="*/ 693 w 706"/>
                <a:gd name="T1" fmla="*/ 645 h 703"/>
                <a:gd name="T2" fmla="*/ 549 w 706"/>
                <a:gd name="T3" fmla="*/ 501 h 703"/>
                <a:gd name="T4" fmla="*/ 617 w 706"/>
                <a:gd name="T5" fmla="*/ 308 h 703"/>
                <a:gd name="T6" fmla="*/ 527 w 706"/>
                <a:gd name="T7" fmla="*/ 90 h 703"/>
                <a:gd name="T8" fmla="*/ 309 w 706"/>
                <a:gd name="T9" fmla="*/ 0 h 703"/>
                <a:gd name="T10" fmla="*/ 91 w 706"/>
                <a:gd name="T11" fmla="*/ 90 h 703"/>
                <a:gd name="T12" fmla="*/ 0 w 706"/>
                <a:gd name="T13" fmla="*/ 308 h 703"/>
                <a:gd name="T14" fmla="*/ 91 w 706"/>
                <a:gd name="T15" fmla="*/ 526 h 703"/>
                <a:gd name="T16" fmla="*/ 309 w 706"/>
                <a:gd name="T17" fmla="*/ 617 h 703"/>
                <a:gd name="T18" fmla="*/ 390 w 706"/>
                <a:gd name="T19" fmla="*/ 606 h 703"/>
                <a:gd name="T20" fmla="*/ 414 w 706"/>
                <a:gd name="T21" fmla="*/ 564 h 703"/>
                <a:gd name="T22" fmla="*/ 372 w 706"/>
                <a:gd name="T23" fmla="*/ 541 h 703"/>
                <a:gd name="T24" fmla="*/ 138 w 706"/>
                <a:gd name="T25" fmla="*/ 479 h 703"/>
                <a:gd name="T26" fmla="*/ 68 w 706"/>
                <a:gd name="T27" fmla="*/ 308 h 703"/>
                <a:gd name="T28" fmla="*/ 138 w 706"/>
                <a:gd name="T29" fmla="*/ 138 h 703"/>
                <a:gd name="T30" fmla="*/ 479 w 706"/>
                <a:gd name="T31" fmla="*/ 138 h 703"/>
                <a:gd name="T32" fmla="*/ 550 w 706"/>
                <a:gd name="T33" fmla="*/ 308 h 703"/>
                <a:gd name="T34" fmla="*/ 479 w 706"/>
                <a:gd name="T35" fmla="*/ 479 h 703"/>
                <a:gd name="T36" fmla="*/ 479 w 706"/>
                <a:gd name="T37" fmla="*/ 526 h 703"/>
                <a:gd name="T38" fmla="*/ 484 w 706"/>
                <a:gd name="T39" fmla="*/ 531 h 703"/>
                <a:gd name="T40" fmla="*/ 489 w 706"/>
                <a:gd name="T41" fmla="*/ 536 h 703"/>
                <a:gd name="T42" fmla="*/ 646 w 706"/>
                <a:gd name="T43" fmla="*/ 693 h 703"/>
                <a:gd name="T44" fmla="*/ 669 w 706"/>
                <a:gd name="T45" fmla="*/ 703 h 703"/>
                <a:gd name="T46" fmla="*/ 693 w 706"/>
                <a:gd name="T47" fmla="*/ 693 h 703"/>
                <a:gd name="T48" fmla="*/ 693 w 706"/>
                <a:gd name="T49" fmla="*/ 645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06" h="703">
                  <a:moveTo>
                    <a:pt x="693" y="645"/>
                  </a:moveTo>
                  <a:cubicBezTo>
                    <a:pt x="549" y="501"/>
                    <a:pt x="549" y="501"/>
                    <a:pt x="549" y="501"/>
                  </a:cubicBezTo>
                  <a:cubicBezTo>
                    <a:pt x="593" y="447"/>
                    <a:pt x="617" y="379"/>
                    <a:pt x="617" y="308"/>
                  </a:cubicBezTo>
                  <a:cubicBezTo>
                    <a:pt x="617" y="226"/>
                    <a:pt x="585" y="149"/>
                    <a:pt x="527" y="90"/>
                  </a:cubicBezTo>
                  <a:cubicBezTo>
                    <a:pt x="468" y="32"/>
                    <a:pt x="391" y="0"/>
                    <a:pt x="309" y="0"/>
                  </a:cubicBezTo>
                  <a:cubicBezTo>
                    <a:pt x="226" y="0"/>
                    <a:pt x="149" y="32"/>
                    <a:pt x="91" y="90"/>
                  </a:cubicBezTo>
                  <a:cubicBezTo>
                    <a:pt x="32" y="149"/>
                    <a:pt x="0" y="226"/>
                    <a:pt x="0" y="308"/>
                  </a:cubicBezTo>
                  <a:cubicBezTo>
                    <a:pt x="0" y="391"/>
                    <a:pt x="32" y="468"/>
                    <a:pt x="91" y="526"/>
                  </a:cubicBezTo>
                  <a:cubicBezTo>
                    <a:pt x="149" y="585"/>
                    <a:pt x="228" y="617"/>
                    <a:pt x="309" y="617"/>
                  </a:cubicBezTo>
                  <a:cubicBezTo>
                    <a:pt x="336" y="617"/>
                    <a:pt x="363" y="613"/>
                    <a:pt x="390" y="606"/>
                  </a:cubicBezTo>
                  <a:cubicBezTo>
                    <a:pt x="408" y="601"/>
                    <a:pt x="418" y="582"/>
                    <a:pt x="414" y="564"/>
                  </a:cubicBezTo>
                  <a:cubicBezTo>
                    <a:pt x="409" y="547"/>
                    <a:pt x="390" y="536"/>
                    <a:pt x="372" y="541"/>
                  </a:cubicBezTo>
                  <a:cubicBezTo>
                    <a:pt x="289" y="564"/>
                    <a:pt x="199" y="540"/>
                    <a:pt x="138" y="479"/>
                  </a:cubicBezTo>
                  <a:cubicBezTo>
                    <a:pt x="93" y="433"/>
                    <a:pt x="68" y="373"/>
                    <a:pt x="68" y="308"/>
                  </a:cubicBezTo>
                  <a:cubicBezTo>
                    <a:pt x="68" y="244"/>
                    <a:pt x="93" y="184"/>
                    <a:pt x="138" y="138"/>
                  </a:cubicBezTo>
                  <a:cubicBezTo>
                    <a:pt x="232" y="44"/>
                    <a:pt x="385" y="44"/>
                    <a:pt x="479" y="138"/>
                  </a:cubicBezTo>
                  <a:cubicBezTo>
                    <a:pt x="525" y="184"/>
                    <a:pt x="550" y="244"/>
                    <a:pt x="550" y="308"/>
                  </a:cubicBezTo>
                  <a:cubicBezTo>
                    <a:pt x="550" y="373"/>
                    <a:pt x="525" y="433"/>
                    <a:pt x="479" y="479"/>
                  </a:cubicBezTo>
                  <a:cubicBezTo>
                    <a:pt x="466" y="492"/>
                    <a:pt x="466" y="513"/>
                    <a:pt x="479" y="526"/>
                  </a:cubicBezTo>
                  <a:cubicBezTo>
                    <a:pt x="481" y="528"/>
                    <a:pt x="483" y="529"/>
                    <a:pt x="484" y="531"/>
                  </a:cubicBezTo>
                  <a:cubicBezTo>
                    <a:pt x="486" y="533"/>
                    <a:pt x="487" y="534"/>
                    <a:pt x="489" y="536"/>
                  </a:cubicBezTo>
                  <a:cubicBezTo>
                    <a:pt x="646" y="693"/>
                    <a:pt x="646" y="693"/>
                    <a:pt x="646" y="693"/>
                  </a:cubicBezTo>
                  <a:cubicBezTo>
                    <a:pt x="652" y="699"/>
                    <a:pt x="661" y="703"/>
                    <a:pt x="669" y="703"/>
                  </a:cubicBezTo>
                  <a:cubicBezTo>
                    <a:pt x="678" y="703"/>
                    <a:pt x="687" y="699"/>
                    <a:pt x="693" y="693"/>
                  </a:cubicBezTo>
                  <a:cubicBezTo>
                    <a:pt x="706" y="680"/>
                    <a:pt x="706" y="658"/>
                    <a:pt x="693" y="6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2" name="矩形 31"/>
          <p:cNvSpPr/>
          <p:nvPr/>
        </p:nvSpPr>
        <p:spPr bwMode="auto">
          <a:xfrm>
            <a:off x="4417060" y="4609486"/>
            <a:ext cx="309880" cy="252730"/>
          </a:xfrm>
          <a:prstGeom prst="rect">
            <a:avLst/>
          </a:prstGeom>
        </p:spPr>
        <p:txBody>
          <a:bodyPr wrap="none">
            <a:spAutoFit/>
          </a:bodyPr>
          <a:lstStyle/>
          <a:p>
            <a:pPr algn="ctr">
              <a:defRPr/>
            </a:pPr>
            <a:endParaRPr lang="zh-CN" altLang="en-US" sz="1050" kern="100">
              <a:solidFill>
                <a:srgbClr val="8F93A1"/>
              </a:solidFill>
              <a:latin typeface="+mj-ea"/>
              <a:ea typeface="+mj-ea"/>
              <a:cs typeface="Times New Roman" panose="02020603050405020304" pitchFamily="18" charset="0"/>
            </a:endParaRPr>
          </a:p>
        </p:txBody>
      </p:sp>
    </p:spTree>
    <p:extLst>
      <p:ext uri="{BB962C8B-B14F-4D97-AF65-F5344CB8AC3E}">
        <p14:creationId xmlns:p14="http://schemas.microsoft.com/office/powerpoint/2010/main" val="21732847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6"/>
          <p:cNvSpPr txBox="1">
            <a:spLocks noChangeArrowheads="1"/>
          </p:cNvSpPr>
          <p:nvPr/>
        </p:nvSpPr>
        <p:spPr bwMode="auto">
          <a:xfrm>
            <a:off x="171243" y="140353"/>
            <a:ext cx="27494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dirty="0">
                <a:solidFill>
                  <a:srgbClr val="7C8090"/>
                </a:solidFill>
                <a:latin typeface="+mj-ea"/>
                <a:ea typeface="+mj-ea"/>
              </a:rPr>
              <a:t>无人驾驶</a:t>
            </a:r>
            <a:r>
              <a:rPr lang="zh-CN" altLang="en-US" sz="2000" dirty="0" smtClean="0">
                <a:solidFill>
                  <a:srgbClr val="7C8090"/>
                </a:solidFill>
                <a:latin typeface="+mj-ea"/>
                <a:ea typeface="+mj-ea"/>
              </a:rPr>
              <a:t>系统功能模块</a:t>
            </a:r>
            <a:endParaRPr lang="zh-CN" altLang="en-US" sz="2000" dirty="0">
              <a:solidFill>
                <a:srgbClr val="7C8090"/>
              </a:solidFill>
              <a:latin typeface="+mj-ea"/>
              <a:ea typeface="+mj-ea"/>
            </a:endParaRPr>
          </a:p>
        </p:txBody>
      </p:sp>
      <p:pic>
        <p:nvPicPr>
          <p:cNvPr id="5" name="图片 4" descr="I:\搜狗浏览器下载\架构图 (2).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12127" y="648911"/>
            <a:ext cx="4736543" cy="4211908"/>
          </a:xfrm>
          <a:prstGeom prst="rect">
            <a:avLst/>
          </a:prstGeom>
          <a:noFill/>
          <a:ln>
            <a:noFill/>
          </a:ln>
        </p:spPr>
      </p:pic>
    </p:spTree>
    <p:extLst>
      <p:ext uri="{BB962C8B-B14F-4D97-AF65-F5344CB8AC3E}">
        <p14:creationId xmlns:p14="http://schemas.microsoft.com/office/powerpoint/2010/main" val="196590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6"/>
          <p:cNvSpPr txBox="1">
            <a:spLocks noChangeArrowheads="1"/>
          </p:cNvSpPr>
          <p:nvPr/>
        </p:nvSpPr>
        <p:spPr bwMode="auto">
          <a:xfrm>
            <a:off x="171243" y="140353"/>
            <a:ext cx="22365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dirty="0">
                <a:solidFill>
                  <a:srgbClr val="7C8090"/>
                </a:solidFill>
                <a:latin typeface="+mj-ea"/>
                <a:ea typeface="+mj-ea"/>
              </a:rPr>
              <a:t>无人</a:t>
            </a:r>
            <a:r>
              <a:rPr lang="zh-CN" altLang="en-US" sz="2000" dirty="0" smtClean="0">
                <a:solidFill>
                  <a:srgbClr val="7C8090"/>
                </a:solidFill>
                <a:latin typeface="+mj-ea"/>
                <a:ea typeface="+mj-ea"/>
              </a:rPr>
              <a:t>驾驶系统架构</a:t>
            </a:r>
            <a:endParaRPr lang="zh-CN" altLang="en-US" sz="2000" dirty="0">
              <a:solidFill>
                <a:srgbClr val="7C8090"/>
              </a:solidFill>
              <a:latin typeface="+mj-ea"/>
              <a:ea typeface="+mj-ea"/>
            </a:endParaRPr>
          </a:p>
        </p:txBody>
      </p:sp>
      <p:pic>
        <p:nvPicPr>
          <p:cNvPr id="6" name="图片 5" descr="I:\搜狗浏览器下载\Reinforcement Learning流程.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07753" y="972003"/>
            <a:ext cx="6033498" cy="3667606"/>
          </a:xfrm>
          <a:prstGeom prst="rect">
            <a:avLst/>
          </a:prstGeom>
          <a:noFill/>
          <a:ln>
            <a:noFill/>
          </a:ln>
        </p:spPr>
      </p:pic>
      <p:sp>
        <p:nvSpPr>
          <p:cNvPr id="7" name="矩形 6"/>
          <p:cNvSpPr/>
          <p:nvPr/>
        </p:nvSpPr>
        <p:spPr>
          <a:xfrm>
            <a:off x="438539" y="1321093"/>
            <a:ext cx="2056125" cy="2677656"/>
          </a:xfrm>
          <a:prstGeom prst="rect">
            <a:avLst/>
          </a:prstGeom>
        </p:spPr>
        <p:txBody>
          <a:bodyPr wrap="square">
            <a:spAutoFit/>
          </a:bodyPr>
          <a:lstStyle/>
          <a:p>
            <a:pPr indent="360000" algn="ctr">
              <a:lnSpc>
                <a:spcPct val="150000"/>
              </a:lnSpc>
            </a:pPr>
            <a:r>
              <a:rPr lang="zh-CN" altLang="en-US" sz="1400" dirty="0" smtClean="0">
                <a:solidFill>
                  <a:srgbClr val="7C8090"/>
                </a:solidFill>
              </a:rPr>
              <a:t>共六个层级结构，</a:t>
            </a:r>
            <a:endParaRPr lang="en-US" altLang="zh-CN" sz="1400" dirty="0" smtClean="0">
              <a:solidFill>
                <a:srgbClr val="7C8090"/>
              </a:solidFill>
            </a:endParaRPr>
          </a:p>
          <a:p>
            <a:pPr indent="360000" algn="ctr">
              <a:lnSpc>
                <a:spcPct val="150000"/>
              </a:lnSpc>
            </a:pPr>
            <a:r>
              <a:rPr lang="zh-CN" altLang="en-US" sz="1400" dirty="0">
                <a:solidFill>
                  <a:srgbClr val="7C8090"/>
                </a:solidFill>
              </a:rPr>
              <a:t>它们</a:t>
            </a:r>
            <a:r>
              <a:rPr lang="zh-CN" altLang="en-US" sz="1400" dirty="0" smtClean="0">
                <a:solidFill>
                  <a:srgbClr val="7C8090"/>
                </a:solidFill>
              </a:rPr>
              <a:t>分别</a:t>
            </a:r>
            <a:r>
              <a:rPr lang="zh-CN" altLang="en-US" sz="1400" dirty="0">
                <a:solidFill>
                  <a:srgbClr val="7C8090"/>
                </a:solidFill>
              </a:rPr>
              <a:t>是</a:t>
            </a:r>
            <a:r>
              <a:rPr lang="zh-CN" altLang="en-US" sz="1400" dirty="0" smtClean="0">
                <a:solidFill>
                  <a:srgbClr val="7C8090"/>
                </a:solidFill>
              </a:rPr>
              <a:t>：</a:t>
            </a:r>
            <a:endParaRPr lang="en-US" altLang="zh-CN" sz="1400" dirty="0" smtClean="0">
              <a:solidFill>
                <a:srgbClr val="7C8090"/>
              </a:solidFill>
            </a:endParaRPr>
          </a:p>
          <a:p>
            <a:pPr indent="360000" algn="ctr">
              <a:lnSpc>
                <a:spcPct val="150000"/>
              </a:lnSpc>
            </a:pPr>
            <a:r>
              <a:rPr lang="zh-CN" altLang="en-US" sz="1400" dirty="0" smtClean="0">
                <a:solidFill>
                  <a:srgbClr val="7C8090"/>
                </a:solidFill>
              </a:rPr>
              <a:t>展示层</a:t>
            </a:r>
            <a:endParaRPr lang="en-US" altLang="zh-CN" sz="1400" dirty="0" smtClean="0">
              <a:solidFill>
                <a:srgbClr val="7C8090"/>
              </a:solidFill>
            </a:endParaRPr>
          </a:p>
          <a:p>
            <a:pPr indent="360000" algn="ctr">
              <a:lnSpc>
                <a:spcPct val="150000"/>
              </a:lnSpc>
            </a:pPr>
            <a:r>
              <a:rPr lang="zh-CN" altLang="en-US" sz="1400" dirty="0">
                <a:solidFill>
                  <a:srgbClr val="7C8090"/>
                </a:solidFill>
              </a:rPr>
              <a:t>应用层</a:t>
            </a:r>
            <a:endParaRPr lang="en-US" altLang="zh-CN" sz="1400" dirty="0" smtClean="0">
              <a:solidFill>
                <a:srgbClr val="7C8090"/>
              </a:solidFill>
            </a:endParaRPr>
          </a:p>
          <a:p>
            <a:pPr indent="360000" algn="ctr">
              <a:lnSpc>
                <a:spcPct val="150000"/>
              </a:lnSpc>
            </a:pPr>
            <a:r>
              <a:rPr lang="zh-CN" altLang="en-US" sz="1400" dirty="0">
                <a:solidFill>
                  <a:srgbClr val="7C8090"/>
                </a:solidFill>
              </a:rPr>
              <a:t>算法模型</a:t>
            </a:r>
            <a:r>
              <a:rPr lang="zh-CN" altLang="en-US" sz="1400" dirty="0" smtClean="0">
                <a:solidFill>
                  <a:srgbClr val="7C8090"/>
                </a:solidFill>
              </a:rPr>
              <a:t>层</a:t>
            </a:r>
            <a:endParaRPr lang="en-US" altLang="zh-CN" sz="1400" dirty="0" smtClean="0">
              <a:solidFill>
                <a:srgbClr val="7C8090"/>
              </a:solidFill>
            </a:endParaRPr>
          </a:p>
          <a:p>
            <a:pPr indent="360000" algn="ctr">
              <a:lnSpc>
                <a:spcPct val="150000"/>
              </a:lnSpc>
            </a:pPr>
            <a:r>
              <a:rPr lang="en-US" altLang="zh-CN" sz="1400" dirty="0">
                <a:solidFill>
                  <a:srgbClr val="7C8090"/>
                </a:solidFill>
              </a:rPr>
              <a:t>Gym</a:t>
            </a:r>
            <a:r>
              <a:rPr lang="zh-CN" altLang="en-US" sz="1400" dirty="0">
                <a:solidFill>
                  <a:srgbClr val="7C8090"/>
                </a:solidFill>
              </a:rPr>
              <a:t>框架</a:t>
            </a:r>
            <a:r>
              <a:rPr lang="zh-CN" altLang="en-US" sz="1400" dirty="0" smtClean="0">
                <a:solidFill>
                  <a:srgbClr val="7C8090"/>
                </a:solidFill>
              </a:rPr>
              <a:t>层</a:t>
            </a:r>
            <a:endParaRPr lang="en-US" altLang="zh-CN" sz="1400" dirty="0" smtClean="0">
              <a:solidFill>
                <a:srgbClr val="7C8090"/>
              </a:solidFill>
            </a:endParaRPr>
          </a:p>
          <a:p>
            <a:pPr indent="360000" algn="ctr">
              <a:lnSpc>
                <a:spcPct val="150000"/>
              </a:lnSpc>
            </a:pPr>
            <a:r>
              <a:rPr lang="zh-CN" altLang="en-US" sz="1400" dirty="0">
                <a:solidFill>
                  <a:srgbClr val="7C8090"/>
                </a:solidFill>
              </a:rPr>
              <a:t>模拟器交互</a:t>
            </a:r>
            <a:r>
              <a:rPr lang="zh-CN" altLang="en-US" sz="1400" dirty="0" smtClean="0">
                <a:solidFill>
                  <a:srgbClr val="7C8090"/>
                </a:solidFill>
              </a:rPr>
              <a:t>层</a:t>
            </a:r>
            <a:endParaRPr lang="en-US" altLang="zh-CN" sz="1400" dirty="0" smtClean="0">
              <a:solidFill>
                <a:srgbClr val="7C8090"/>
              </a:solidFill>
            </a:endParaRPr>
          </a:p>
          <a:p>
            <a:pPr indent="360000" algn="ctr">
              <a:lnSpc>
                <a:spcPct val="150000"/>
              </a:lnSpc>
            </a:pPr>
            <a:r>
              <a:rPr lang="zh-CN" altLang="en-US" sz="1400" dirty="0">
                <a:solidFill>
                  <a:srgbClr val="7C8090"/>
                </a:solidFill>
              </a:rPr>
              <a:t>存储</a:t>
            </a:r>
            <a:r>
              <a:rPr lang="zh-CN" altLang="en-US" sz="1400" dirty="0" smtClean="0">
                <a:solidFill>
                  <a:srgbClr val="7C8090"/>
                </a:solidFill>
              </a:rPr>
              <a:t>层</a:t>
            </a:r>
            <a:endParaRPr lang="en-US" altLang="zh-CN" sz="1400" dirty="0" smtClean="0">
              <a:solidFill>
                <a:srgbClr val="7C8090"/>
              </a:solidFill>
            </a:endParaRPr>
          </a:p>
        </p:txBody>
      </p:sp>
    </p:spTree>
    <p:extLst>
      <p:ext uri="{BB962C8B-B14F-4D97-AF65-F5344CB8AC3E}">
        <p14:creationId xmlns:p14="http://schemas.microsoft.com/office/powerpoint/2010/main" val="26272774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6"/>
          <p:cNvSpPr txBox="1">
            <a:spLocks noChangeArrowheads="1"/>
          </p:cNvSpPr>
          <p:nvPr/>
        </p:nvSpPr>
        <p:spPr bwMode="auto">
          <a:xfrm>
            <a:off x="171243" y="140353"/>
            <a:ext cx="22365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dirty="0">
                <a:solidFill>
                  <a:srgbClr val="7C8090"/>
                </a:solidFill>
                <a:latin typeface="+mj-ea"/>
                <a:ea typeface="+mj-ea"/>
              </a:rPr>
              <a:t>无人</a:t>
            </a:r>
            <a:r>
              <a:rPr lang="zh-CN" altLang="en-US" sz="2000" dirty="0" smtClean="0">
                <a:solidFill>
                  <a:srgbClr val="7C8090"/>
                </a:solidFill>
                <a:latin typeface="+mj-ea"/>
                <a:ea typeface="+mj-ea"/>
              </a:rPr>
              <a:t>驾驶系统展示</a:t>
            </a:r>
            <a:endParaRPr lang="zh-CN" altLang="en-US" sz="2000" dirty="0">
              <a:solidFill>
                <a:srgbClr val="7C8090"/>
              </a:solidFill>
              <a:latin typeface="+mj-ea"/>
              <a:ea typeface="+mj-ea"/>
            </a:endParaRPr>
          </a:p>
        </p:txBody>
      </p:sp>
      <p:pic>
        <p:nvPicPr>
          <p:cNvPr id="8" name="图片 7"/>
          <p:cNvPicPr/>
          <p:nvPr/>
        </p:nvPicPr>
        <p:blipFill>
          <a:blip r:embed="rId2"/>
          <a:stretch>
            <a:fillRect/>
          </a:stretch>
        </p:blipFill>
        <p:spPr>
          <a:xfrm>
            <a:off x="824499" y="1093813"/>
            <a:ext cx="3579547" cy="3345536"/>
          </a:xfrm>
          <a:prstGeom prst="rect">
            <a:avLst/>
          </a:prstGeom>
        </p:spPr>
      </p:pic>
      <p:pic>
        <p:nvPicPr>
          <p:cNvPr id="9" name="图片 8"/>
          <p:cNvPicPr/>
          <p:nvPr/>
        </p:nvPicPr>
        <p:blipFill>
          <a:blip r:embed="rId3"/>
          <a:stretch>
            <a:fillRect/>
          </a:stretch>
        </p:blipFill>
        <p:spPr>
          <a:xfrm>
            <a:off x="4752687" y="1094785"/>
            <a:ext cx="3570216" cy="3339824"/>
          </a:xfrm>
          <a:prstGeom prst="rect">
            <a:avLst/>
          </a:prstGeom>
        </p:spPr>
      </p:pic>
    </p:spTree>
    <p:extLst>
      <p:ext uri="{BB962C8B-B14F-4D97-AF65-F5344CB8AC3E}">
        <p14:creationId xmlns:p14="http://schemas.microsoft.com/office/powerpoint/2010/main" val="4296925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bwMode="auto">
          <a:xfrm>
            <a:off x="3473013" y="2262806"/>
            <a:ext cx="2236510" cy="707886"/>
          </a:xfrm>
          <a:prstGeom prst="rect">
            <a:avLst/>
          </a:prstGeom>
        </p:spPr>
        <p:txBody>
          <a:bodyPr wrap="none">
            <a:spAutoFit/>
          </a:bodyPr>
          <a:lstStyle/>
          <a:p>
            <a:pPr algn="ctr">
              <a:defRPr/>
            </a:pPr>
            <a:r>
              <a:rPr lang="zh-CN" altLang="en-US" sz="4000" b="1" kern="100" dirty="0" smtClean="0">
                <a:solidFill>
                  <a:srgbClr val="8F93A1"/>
                </a:solidFill>
                <a:latin typeface="微软雅黑" panose="020B0503020204020204" pitchFamily="34" charset="-122"/>
                <a:ea typeface="微软雅黑" panose="020B0503020204020204" pitchFamily="34" charset="-122"/>
                <a:cs typeface="Times New Roman" panose="02020603050405020304" pitchFamily="18" charset="0"/>
              </a:rPr>
              <a:t>理论基础</a:t>
            </a:r>
            <a:endParaRPr lang="zh-CN" altLang="en-US" sz="4000" b="1" kern="100" dirty="0">
              <a:solidFill>
                <a:srgbClr val="8F93A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3" name="椭圆 42"/>
          <p:cNvSpPr/>
          <p:nvPr/>
        </p:nvSpPr>
        <p:spPr>
          <a:xfrm>
            <a:off x="3537215" y="476556"/>
            <a:ext cx="1394547" cy="1394547"/>
          </a:xfrm>
          <a:prstGeom prst="ellipse">
            <a:avLst/>
          </a:prstGeom>
          <a:solidFill>
            <a:srgbClr val="FFFEFF"/>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089213" y="1138928"/>
            <a:ext cx="1394547" cy="1394546"/>
          </a:xfrm>
          <a:prstGeom prst="ellipse">
            <a:avLst/>
          </a:prstGeom>
          <a:solidFill>
            <a:schemeClr val="tx1">
              <a:lumMod val="65000"/>
              <a:lumOff val="35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65114" y="744460"/>
            <a:ext cx="1394547" cy="1394546"/>
          </a:xfrm>
          <a:prstGeom prst="ellipse">
            <a:avLst/>
          </a:prstGeom>
          <a:gradFill>
            <a:gsLst>
              <a:gs pos="0">
                <a:srgbClr val="ECECEE"/>
              </a:gs>
              <a:gs pos="100000">
                <a:srgbClr val="E8EAF0"/>
              </a:gs>
            </a:gsLst>
            <a:lin ang="5400000" scaled="1"/>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5"/>
          <p:cNvSpPr>
            <a:spLocks noEditPoints="1"/>
          </p:cNvSpPr>
          <p:nvPr/>
        </p:nvSpPr>
        <p:spPr bwMode="auto">
          <a:xfrm>
            <a:off x="4071435" y="1045520"/>
            <a:ext cx="962676" cy="707097"/>
          </a:xfrm>
          <a:custGeom>
            <a:avLst/>
            <a:gdLst>
              <a:gd name="T0" fmla="*/ 690 w 702"/>
              <a:gd name="T1" fmla="*/ 144 h 517"/>
              <a:gd name="T2" fmla="*/ 358 w 702"/>
              <a:gd name="T3" fmla="*/ 1 h 517"/>
              <a:gd name="T4" fmla="*/ 351 w 702"/>
              <a:gd name="T5" fmla="*/ 0 h 517"/>
              <a:gd name="T6" fmla="*/ 345 w 702"/>
              <a:gd name="T7" fmla="*/ 1 h 517"/>
              <a:gd name="T8" fmla="*/ 12 w 702"/>
              <a:gd name="T9" fmla="*/ 144 h 517"/>
              <a:gd name="T10" fmla="*/ 0 w 702"/>
              <a:gd name="T11" fmla="*/ 164 h 517"/>
              <a:gd name="T12" fmla="*/ 12 w 702"/>
              <a:gd name="T13" fmla="*/ 183 h 517"/>
              <a:gd name="T14" fmla="*/ 345 w 702"/>
              <a:gd name="T15" fmla="*/ 326 h 517"/>
              <a:gd name="T16" fmla="*/ 358 w 702"/>
              <a:gd name="T17" fmla="*/ 326 h 517"/>
              <a:gd name="T18" fmla="*/ 616 w 702"/>
              <a:gd name="T19" fmla="*/ 215 h 517"/>
              <a:gd name="T20" fmla="*/ 616 w 702"/>
              <a:gd name="T21" fmla="*/ 329 h 517"/>
              <a:gd name="T22" fmla="*/ 593 w 702"/>
              <a:gd name="T23" fmla="*/ 370 h 517"/>
              <a:gd name="T24" fmla="*/ 616 w 702"/>
              <a:gd name="T25" fmla="*/ 412 h 517"/>
              <a:gd name="T26" fmla="*/ 616 w 702"/>
              <a:gd name="T27" fmla="*/ 452 h 517"/>
              <a:gd name="T28" fmla="*/ 650 w 702"/>
              <a:gd name="T29" fmla="*/ 452 h 517"/>
              <a:gd name="T30" fmla="*/ 650 w 702"/>
              <a:gd name="T31" fmla="*/ 412 h 517"/>
              <a:gd name="T32" fmla="*/ 674 w 702"/>
              <a:gd name="T33" fmla="*/ 370 h 517"/>
              <a:gd name="T34" fmla="*/ 650 w 702"/>
              <a:gd name="T35" fmla="*/ 329 h 517"/>
              <a:gd name="T36" fmla="*/ 650 w 702"/>
              <a:gd name="T37" fmla="*/ 200 h 517"/>
              <a:gd name="T38" fmla="*/ 690 w 702"/>
              <a:gd name="T39" fmla="*/ 183 h 517"/>
              <a:gd name="T40" fmla="*/ 702 w 702"/>
              <a:gd name="T41" fmla="*/ 164 h 517"/>
              <a:gd name="T42" fmla="*/ 690 w 702"/>
              <a:gd name="T43" fmla="*/ 144 h 517"/>
              <a:gd name="T44" fmla="*/ 351 w 702"/>
              <a:gd name="T45" fmla="*/ 355 h 517"/>
              <a:gd name="T46" fmla="*/ 336 w 702"/>
              <a:gd name="T47" fmla="*/ 352 h 517"/>
              <a:gd name="T48" fmla="*/ 129 w 702"/>
              <a:gd name="T49" fmla="*/ 262 h 517"/>
              <a:gd name="T50" fmla="*/ 129 w 702"/>
              <a:gd name="T51" fmla="*/ 386 h 517"/>
              <a:gd name="T52" fmla="*/ 327 w 702"/>
              <a:gd name="T53" fmla="*/ 517 h 517"/>
              <a:gd name="T54" fmla="*/ 375 w 702"/>
              <a:gd name="T55" fmla="*/ 517 h 517"/>
              <a:gd name="T56" fmla="*/ 574 w 702"/>
              <a:gd name="T57" fmla="*/ 386 h 517"/>
              <a:gd name="T58" fmla="*/ 574 w 702"/>
              <a:gd name="T59" fmla="*/ 262 h 517"/>
              <a:gd name="T60" fmla="*/ 366 w 702"/>
              <a:gd name="T61" fmla="*/ 352 h 517"/>
              <a:gd name="T62" fmla="*/ 351 w 702"/>
              <a:gd name="T63" fmla="*/ 355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2" h="517">
                <a:moveTo>
                  <a:pt x="690" y="144"/>
                </a:moveTo>
                <a:cubicBezTo>
                  <a:pt x="358" y="1"/>
                  <a:pt x="358" y="1"/>
                  <a:pt x="358" y="1"/>
                </a:cubicBezTo>
                <a:cubicBezTo>
                  <a:pt x="356" y="0"/>
                  <a:pt x="353" y="0"/>
                  <a:pt x="351" y="0"/>
                </a:cubicBezTo>
                <a:cubicBezTo>
                  <a:pt x="349" y="0"/>
                  <a:pt x="347" y="0"/>
                  <a:pt x="345" y="1"/>
                </a:cubicBezTo>
                <a:cubicBezTo>
                  <a:pt x="12" y="144"/>
                  <a:pt x="12" y="144"/>
                  <a:pt x="12" y="144"/>
                </a:cubicBezTo>
                <a:cubicBezTo>
                  <a:pt x="5" y="147"/>
                  <a:pt x="0" y="155"/>
                  <a:pt x="0" y="164"/>
                </a:cubicBezTo>
                <a:cubicBezTo>
                  <a:pt x="0" y="172"/>
                  <a:pt x="5" y="180"/>
                  <a:pt x="12" y="183"/>
                </a:cubicBezTo>
                <a:cubicBezTo>
                  <a:pt x="345" y="326"/>
                  <a:pt x="345" y="326"/>
                  <a:pt x="345" y="326"/>
                </a:cubicBezTo>
                <a:cubicBezTo>
                  <a:pt x="349" y="328"/>
                  <a:pt x="354" y="328"/>
                  <a:pt x="358" y="326"/>
                </a:cubicBezTo>
                <a:cubicBezTo>
                  <a:pt x="616" y="215"/>
                  <a:pt x="616" y="215"/>
                  <a:pt x="616" y="215"/>
                </a:cubicBezTo>
                <a:cubicBezTo>
                  <a:pt x="616" y="329"/>
                  <a:pt x="616" y="329"/>
                  <a:pt x="616" y="329"/>
                </a:cubicBezTo>
                <a:cubicBezTo>
                  <a:pt x="602" y="336"/>
                  <a:pt x="593" y="352"/>
                  <a:pt x="593" y="370"/>
                </a:cubicBezTo>
                <a:cubicBezTo>
                  <a:pt x="593" y="389"/>
                  <a:pt x="602" y="405"/>
                  <a:pt x="616" y="412"/>
                </a:cubicBezTo>
                <a:cubicBezTo>
                  <a:pt x="616" y="452"/>
                  <a:pt x="616" y="452"/>
                  <a:pt x="616" y="452"/>
                </a:cubicBezTo>
                <a:cubicBezTo>
                  <a:pt x="650" y="452"/>
                  <a:pt x="650" y="452"/>
                  <a:pt x="650" y="452"/>
                </a:cubicBezTo>
                <a:cubicBezTo>
                  <a:pt x="650" y="412"/>
                  <a:pt x="650" y="412"/>
                  <a:pt x="650" y="412"/>
                </a:cubicBezTo>
                <a:cubicBezTo>
                  <a:pt x="664" y="405"/>
                  <a:pt x="674" y="389"/>
                  <a:pt x="674" y="370"/>
                </a:cubicBezTo>
                <a:cubicBezTo>
                  <a:pt x="674" y="352"/>
                  <a:pt x="664" y="336"/>
                  <a:pt x="650" y="329"/>
                </a:cubicBezTo>
                <a:cubicBezTo>
                  <a:pt x="650" y="200"/>
                  <a:pt x="650" y="200"/>
                  <a:pt x="650" y="200"/>
                </a:cubicBezTo>
                <a:cubicBezTo>
                  <a:pt x="690" y="183"/>
                  <a:pt x="690" y="183"/>
                  <a:pt x="690" y="183"/>
                </a:cubicBezTo>
                <a:cubicBezTo>
                  <a:pt x="697" y="180"/>
                  <a:pt x="702" y="172"/>
                  <a:pt x="702" y="164"/>
                </a:cubicBezTo>
                <a:cubicBezTo>
                  <a:pt x="702" y="155"/>
                  <a:pt x="697" y="147"/>
                  <a:pt x="690" y="144"/>
                </a:cubicBezTo>
                <a:close/>
                <a:moveTo>
                  <a:pt x="351" y="355"/>
                </a:moveTo>
                <a:cubicBezTo>
                  <a:pt x="346" y="355"/>
                  <a:pt x="341" y="354"/>
                  <a:pt x="336" y="352"/>
                </a:cubicBezTo>
                <a:cubicBezTo>
                  <a:pt x="129" y="262"/>
                  <a:pt x="129" y="262"/>
                  <a:pt x="129" y="262"/>
                </a:cubicBezTo>
                <a:cubicBezTo>
                  <a:pt x="129" y="386"/>
                  <a:pt x="129" y="386"/>
                  <a:pt x="129" y="386"/>
                </a:cubicBezTo>
                <a:cubicBezTo>
                  <a:pt x="129" y="487"/>
                  <a:pt x="280" y="517"/>
                  <a:pt x="327" y="517"/>
                </a:cubicBezTo>
                <a:cubicBezTo>
                  <a:pt x="375" y="517"/>
                  <a:pt x="375" y="517"/>
                  <a:pt x="375" y="517"/>
                </a:cubicBezTo>
                <a:cubicBezTo>
                  <a:pt x="410" y="517"/>
                  <a:pt x="574" y="487"/>
                  <a:pt x="574" y="386"/>
                </a:cubicBezTo>
                <a:cubicBezTo>
                  <a:pt x="574" y="262"/>
                  <a:pt x="574" y="262"/>
                  <a:pt x="574" y="262"/>
                </a:cubicBezTo>
                <a:cubicBezTo>
                  <a:pt x="366" y="352"/>
                  <a:pt x="366" y="352"/>
                  <a:pt x="366" y="352"/>
                </a:cubicBezTo>
                <a:cubicBezTo>
                  <a:pt x="361" y="354"/>
                  <a:pt x="356" y="355"/>
                  <a:pt x="351" y="355"/>
                </a:cubicBezTo>
                <a:close/>
              </a:path>
            </a:pathLst>
          </a:custGeom>
          <a:solidFill>
            <a:srgbClr val="8F93A1"/>
          </a:solidFill>
          <a:ln>
            <a:noFill/>
          </a:ln>
        </p:spPr>
        <p:txBody>
          <a:bodyPr vert="horz" wrap="square" lIns="91440" tIns="45720" rIns="91440" bIns="45720" numCol="1" anchor="t" anchorCtr="0" compatLnSpc="1"/>
          <a:lstStyle/>
          <a:p>
            <a:endParaRPr lang="zh-CN" altLang="en-US"/>
          </a:p>
        </p:txBody>
      </p:sp>
      <p:sp>
        <p:nvSpPr>
          <p:cNvPr id="33" name="矩形: 圆角 32"/>
          <p:cNvSpPr/>
          <p:nvPr/>
        </p:nvSpPr>
        <p:spPr>
          <a:xfrm>
            <a:off x="3988504" y="3577476"/>
            <a:ext cx="1152000" cy="251847"/>
          </a:xfrm>
          <a:prstGeom prst="roundRect">
            <a:avLst>
              <a:gd name="adj" fmla="val 50000"/>
            </a:avLst>
          </a:prstGeom>
          <a:solidFill>
            <a:srgbClr val="8F93A1"/>
          </a:solidFill>
          <a:ln>
            <a:noFill/>
          </a:ln>
          <a:effectLst>
            <a:outerShdw blurRad="127000" dist="635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1200">
                <a:solidFill>
                  <a:schemeClr val="bg1"/>
                </a:solidFill>
                <a:latin typeface="+mj-lt"/>
              </a:rPr>
              <a:t>PART ONE</a:t>
            </a:r>
            <a:endParaRPr lang="zh-CN" altLang="en-US" sz="1200">
              <a:solidFill>
                <a:schemeClr val="bg1"/>
              </a:solidFill>
              <a:latin typeface="+mj-lt"/>
            </a:endParaRPr>
          </a:p>
        </p:txBody>
      </p:sp>
      <p:grpSp>
        <p:nvGrpSpPr>
          <p:cNvPr id="17" name="组合 16"/>
          <p:cNvGrpSpPr/>
          <p:nvPr/>
        </p:nvGrpSpPr>
        <p:grpSpPr>
          <a:xfrm>
            <a:off x="614363" y="242628"/>
            <a:ext cx="854903" cy="223134"/>
            <a:chOff x="3537215" y="97436"/>
            <a:chExt cx="1889224" cy="493096"/>
          </a:xfrm>
        </p:grpSpPr>
        <p:sp>
          <p:nvSpPr>
            <p:cNvPr id="20" name="矩形: 圆角 19"/>
            <p:cNvSpPr/>
            <p:nvPr/>
          </p:nvSpPr>
          <p:spPr>
            <a:xfrm>
              <a:off x="3537215" y="97436"/>
              <a:ext cx="1889224" cy="493096"/>
            </a:xfrm>
            <a:prstGeom prst="roundRect">
              <a:avLst>
                <a:gd name="adj" fmla="val 50000"/>
              </a:avLst>
            </a:prstGeom>
            <a:solidFill>
              <a:srgbClr val="E7E5ED"/>
            </a:solidFill>
            <a:ln w="1270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sz="2800">
                <a:solidFill>
                  <a:schemeClr val="bg1"/>
                </a:solidFill>
                <a:effectLst>
                  <a:outerShdw blurRad="38100" dist="38100" dir="2700000" algn="tl">
                    <a:srgbClr val="000000">
                      <a:alpha val="43137"/>
                    </a:srgbClr>
                  </a:outerShdw>
                </a:effectLst>
                <a:latin typeface="DIN-BoldItalic" pitchFamily="50" charset="0"/>
              </a:endParaRPr>
            </a:p>
          </p:txBody>
        </p:sp>
        <p:sp>
          <p:nvSpPr>
            <p:cNvPr id="22" name="椭圆 21"/>
            <p:cNvSpPr/>
            <p:nvPr/>
          </p:nvSpPr>
          <p:spPr>
            <a:xfrm>
              <a:off x="3537215" y="106613"/>
              <a:ext cx="474687" cy="474687"/>
            </a:xfrm>
            <a:prstGeom prst="ellipse">
              <a:avLst/>
            </a:prstGeom>
            <a:solidFill>
              <a:srgbClr val="8F93A1"/>
            </a:solidFill>
            <a:ln w="12700">
              <a:noFill/>
            </a:ln>
            <a:effectLst>
              <a:innerShdw blurRad="330200" dist="165100" dir="162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800">
                <a:solidFill>
                  <a:schemeClr val="bg1"/>
                </a:solidFill>
                <a:effectLst>
                  <a:outerShdw blurRad="38100" dist="38100" dir="2700000" algn="tl">
                    <a:srgbClr val="000000">
                      <a:alpha val="43137"/>
                    </a:srgbClr>
                  </a:outerShdw>
                </a:effectLst>
                <a:latin typeface="DIN-BoldItalic" pitchFamily="50" charset="0"/>
              </a:endParaRPr>
            </a:p>
          </p:txBody>
        </p:sp>
      </p:grpSp>
      <p:grpSp>
        <p:nvGrpSpPr>
          <p:cNvPr id="24" name="Group 4"/>
          <p:cNvGrpSpPr>
            <a:grpSpLocks noChangeAspect="1"/>
          </p:cNvGrpSpPr>
          <p:nvPr/>
        </p:nvGrpSpPr>
        <p:grpSpPr bwMode="auto">
          <a:xfrm>
            <a:off x="676948" y="309038"/>
            <a:ext cx="89632" cy="89234"/>
            <a:chOff x="298" y="278"/>
            <a:chExt cx="225" cy="224"/>
          </a:xfrm>
          <a:solidFill>
            <a:schemeClr val="bg1"/>
          </a:solidFill>
        </p:grpSpPr>
        <p:sp>
          <p:nvSpPr>
            <p:cNvPr id="25" name="Oval 5"/>
            <p:cNvSpPr>
              <a:spLocks noChangeArrowheads="1"/>
            </p:cNvSpPr>
            <p:nvPr/>
          </p:nvSpPr>
          <p:spPr bwMode="auto">
            <a:xfrm>
              <a:off x="355" y="336"/>
              <a:ext cx="29" cy="2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6"/>
            <p:cNvSpPr/>
            <p:nvPr/>
          </p:nvSpPr>
          <p:spPr bwMode="auto">
            <a:xfrm>
              <a:off x="298" y="278"/>
              <a:ext cx="225" cy="224"/>
            </a:xfrm>
            <a:custGeom>
              <a:avLst/>
              <a:gdLst>
                <a:gd name="T0" fmla="*/ 693 w 706"/>
                <a:gd name="T1" fmla="*/ 645 h 703"/>
                <a:gd name="T2" fmla="*/ 549 w 706"/>
                <a:gd name="T3" fmla="*/ 501 h 703"/>
                <a:gd name="T4" fmla="*/ 617 w 706"/>
                <a:gd name="T5" fmla="*/ 308 h 703"/>
                <a:gd name="T6" fmla="*/ 527 w 706"/>
                <a:gd name="T7" fmla="*/ 90 h 703"/>
                <a:gd name="T8" fmla="*/ 309 w 706"/>
                <a:gd name="T9" fmla="*/ 0 h 703"/>
                <a:gd name="T10" fmla="*/ 91 w 706"/>
                <a:gd name="T11" fmla="*/ 90 h 703"/>
                <a:gd name="T12" fmla="*/ 0 w 706"/>
                <a:gd name="T13" fmla="*/ 308 h 703"/>
                <a:gd name="T14" fmla="*/ 91 w 706"/>
                <a:gd name="T15" fmla="*/ 526 h 703"/>
                <a:gd name="T16" fmla="*/ 309 w 706"/>
                <a:gd name="T17" fmla="*/ 617 h 703"/>
                <a:gd name="T18" fmla="*/ 390 w 706"/>
                <a:gd name="T19" fmla="*/ 606 h 703"/>
                <a:gd name="T20" fmla="*/ 414 w 706"/>
                <a:gd name="T21" fmla="*/ 564 h 703"/>
                <a:gd name="T22" fmla="*/ 372 w 706"/>
                <a:gd name="T23" fmla="*/ 541 h 703"/>
                <a:gd name="T24" fmla="*/ 138 w 706"/>
                <a:gd name="T25" fmla="*/ 479 h 703"/>
                <a:gd name="T26" fmla="*/ 68 w 706"/>
                <a:gd name="T27" fmla="*/ 308 h 703"/>
                <a:gd name="T28" fmla="*/ 138 w 706"/>
                <a:gd name="T29" fmla="*/ 138 h 703"/>
                <a:gd name="T30" fmla="*/ 479 w 706"/>
                <a:gd name="T31" fmla="*/ 138 h 703"/>
                <a:gd name="T32" fmla="*/ 550 w 706"/>
                <a:gd name="T33" fmla="*/ 308 h 703"/>
                <a:gd name="T34" fmla="*/ 479 w 706"/>
                <a:gd name="T35" fmla="*/ 479 h 703"/>
                <a:gd name="T36" fmla="*/ 479 w 706"/>
                <a:gd name="T37" fmla="*/ 526 h 703"/>
                <a:gd name="T38" fmla="*/ 484 w 706"/>
                <a:gd name="T39" fmla="*/ 531 h 703"/>
                <a:gd name="T40" fmla="*/ 489 w 706"/>
                <a:gd name="T41" fmla="*/ 536 h 703"/>
                <a:gd name="T42" fmla="*/ 646 w 706"/>
                <a:gd name="T43" fmla="*/ 693 h 703"/>
                <a:gd name="T44" fmla="*/ 669 w 706"/>
                <a:gd name="T45" fmla="*/ 703 h 703"/>
                <a:gd name="T46" fmla="*/ 693 w 706"/>
                <a:gd name="T47" fmla="*/ 693 h 703"/>
                <a:gd name="T48" fmla="*/ 693 w 706"/>
                <a:gd name="T49" fmla="*/ 645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06" h="703">
                  <a:moveTo>
                    <a:pt x="693" y="645"/>
                  </a:moveTo>
                  <a:cubicBezTo>
                    <a:pt x="549" y="501"/>
                    <a:pt x="549" y="501"/>
                    <a:pt x="549" y="501"/>
                  </a:cubicBezTo>
                  <a:cubicBezTo>
                    <a:pt x="593" y="447"/>
                    <a:pt x="617" y="379"/>
                    <a:pt x="617" y="308"/>
                  </a:cubicBezTo>
                  <a:cubicBezTo>
                    <a:pt x="617" y="226"/>
                    <a:pt x="585" y="149"/>
                    <a:pt x="527" y="90"/>
                  </a:cubicBezTo>
                  <a:cubicBezTo>
                    <a:pt x="468" y="32"/>
                    <a:pt x="391" y="0"/>
                    <a:pt x="309" y="0"/>
                  </a:cubicBezTo>
                  <a:cubicBezTo>
                    <a:pt x="226" y="0"/>
                    <a:pt x="149" y="32"/>
                    <a:pt x="91" y="90"/>
                  </a:cubicBezTo>
                  <a:cubicBezTo>
                    <a:pt x="32" y="149"/>
                    <a:pt x="0" y="226"/>
                    <a:pt x="0" y="308"/>
                  </a:cubicBezTo>
                  <a:cubicBezTo>
                    <a:pt x="0" y="391"/>
                    <a:pt x="32" y="468"/>
                    <a:pt x="91" y="526"/>
                  </a:cubicBezTo>
                  <a:cubicBezTo>
                    <a:pt x="149" y="585"/>
                    <a:pt x="228" y="617"/>
                    <a:pt x="309" y="617"/>
                  </a:cubicBezTo>
                  <a:cubicBezTo>
                    <a:pt x="336" y="617"/>
                    <a:pt x="363" y="613"/>
                    <a:pt x="390" y="606"/>
                  </a:cubicBezTo>
                  <a:cubicBezTo>
                    <a:pt x="408" y="601"/>
                    <a:pt x="418" y="582"/>
                    <a:pt x="414" y="564"/>
                  </a:cubicBezTo>
                  <a:cubicBezTo>
                    <a:pt x="409" y="547"/>
                    <a:pt x="390" y="536"/>
                    <a:pt x="372" y="541"/>
                  </a:cubicBezTo>
                  <a:cubicBezTo>
                    <a:pt x="289" y="564"/>
                    <a:pt x="199" y="540"/>
                    <a:pt x="138" y="479"/>
                  </a:cubicBezTo>
                  <a:cubicBezTo>
                    <a:pt x="93" y="433"/>
                    <a:pt x="68" y="373"/>
                    <a:pt x="68" y="308"/>
                  </a:cubicBezTo>
                  <a:cubicBezTo>
                    <a:pt x="68" y="244"/>
                    <a:pt x="93" y="184"/>
                    <a:pt x="138" y="138"/>
                  </a:cubicBezTo>
                  <a:cubicBezTo>
                    <a:pt x="232" y="44"/>
                    <a:pt x="385" y="44"/>
                    <a:pt x="479" y="138"/>
                  </a:cubicBezTo>
                  <a:cubicBezTo>
                    <a:pt x="525" y="184"/>
                    <a:pt x="550" y="244"/>
                    <a:pt x="550" y="308"/>
                  </a:cubicBezTo>
                  <a:cubicBezTo>
                    <a:pt x="550" y="373"/>
                    <a:pt x="525" y="433"/>
                    <a:pt x="479" y="479"/>
                  </a:cubicBezTo>
                  <a:cubicBezTo>
                    <a:pt x="466" y="492"/>
                    <a:pt x="466" y="513"/>
                    <a:pt x="479" y="526"/>
                  </a:cubicBezTo>
                  <a:cubicBezTo>
                    <a:pt x="481" y="528"/>
                    <a:pt x="483" y="529"/>
                    <a:pt x="484" y="531"/>
                  </a:cubicBezTo>
                  <a:cubicBezTo>
                    <a:pt x="486" y="533"/>
                    <a:pt x="487" y="534"/>
                    <a:pt x="489" y="536"/>
                  </a:cubicBezTo>
                  <a:cubicBezTo>
                    <a:pt x="646" y="693"/>
                    <a:pt x="646" y="693"/>
                    <a:pt x="646" y="693"/>
                  </a:cubicBezTo>
                  <a:cubicBezTo>
                    <a:pt x="652" y="699"/>
                    <a:pt x="661" y="703"/>
                    <a:pt x="669" y="703"/>
                  </a:cubicBezTo>
                  <a:cubicBezTo>
                    <a:pt x="678" y="703"/>
                    <a:pt x="687" y="699"/>
                    <a:pt x="693" y="693"/>
                  </a:cubicBezTo>
                  <a:cubicBezTo>
                    <a:pt x="706" y="680"/>
                    <a:pt x="706" y="658"/>
                    <a:pt x="693" y="6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2" name="矩形 31"/>
          <p:cNvSpPr/>
          <p:nvPr/>
        </p:nvSpPr>
        <p:spPr bwMode="auto">
          <a:xfrm>
            <a:off x="4417060" y="4609486"/>
            <a:ext cx="309880" cy="252730"/>
          </a:xfrm>
          <a:prstGeom prst="rect">
            <a:avLst/>
          </a:prstGeom>
        </p:spPr>
        <p:txBody>
          <a:bodyPr wrap="none">
            <a:spAutoFit/>
          </a:bodyPr>
          <a:lstStyle/>
          <a:p>
            <a:pPr algn="ctr">
              <a:defRPr/>
            </a:pPr>
            <a:endParaRPr lang="zh-CN" altLang="en-US" sz="1050" kern="100">
              <a:solidFill>
                <a:srgbClr val="8F93A1"/>
              </a:solidFill>
              <a:latin typeface="+mj-ea"/>
              <a:ea typeface="+mj-ea"/>
              <a:cs typeface="Times New Roman" panose="02020603050405020304" pitchFamily="18" charset="0"/>
            </a:endParaRPr>
          </a:p>
        </p:txBody>
      </p:sp>
    </p:spTree>
    <p:extLst>
      <p:ext uri="{BB962C8B-B14F-4D97-AF65-F5344CB8AC3E}">
        <p14:creationId xmlns:p14="http://schemas.microsoft.com/office/powerpoint/2010/main" val="244181973"/>
      </p:ext>
    </p:extLst>
  </p:cSld>
  <p:clrMapOvr>
    <a:masterClrMapping/>
  </p:clrMapOvr>
  <p:timing>
    <p:tnLst>
      <p:par>
        <p:cTn id="1" dur="indefinite" restart="never" nodeType="tmRoot"/>
      </p:par>
    </p:tnLst>
  </p:timing>
</p:sld>
</file>

<file path=ppt/theme/theme1.xml><?xml version="1.0" encoding="utf-8"?>
<a:theme xmlns:a="http://schemas.openxmlformats.org/drawingml/2006/main" name="当图网www.99ppt.com">
  <a:themeElements>
    <a:clrScheme name="自定义 262">
      <a:dk1>
        <a:sysClr val="windowText" lastClr="000000"/>
      </a:dk1>
      <a:lt1>
        <a:sysClr val="window" lastClr="FFFFFF"/>
      </a:lt1>
      <a:dk2>
        <a:srgbClr val="EEF2F5"/>
      </a:dk2>
      <a:lt2>
        <a:srgbClr val="E7E6E6"/>
      </a:lt2>
      <a:accent1>
        <a:srgbClr val="7C8090"/>
      </a:accent1>
      <a:accent2>
        <a:srgbClr val="ED7D31"/>
      </a:accent2>
      <a:accent3>
        <a:srgbClr val="A5A5A5"/>
      </a:accent3>
      <a:accent4>
        <a:srgbClr val="FFC000"/>
      </a:accent4>
      <a:accent5>
        <a:srgbClr val="4472C4"/>
      </a:accent5>
      <a:accent6>
        <a:srgbClr val="70AD47"/>
      </a:accent6>
      <a:hlink>
        <a:srgbClr val="000000"/>
      </a:hlink>
      <a:folHlink>
        <a:srgbClr val="954F72"/>
      </a:folHlink>
    </a:clrScheme>
    <a:fontScheme name="标准3">
      <a:majorFont>
        <a:latin typeface="华文细黑"/>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8456</TotalTime>
  <Words>1925</Words>
  <Application>Microsoft Office PowerPoint</Application>
  <PresentationFormat>全屏显示(16:9)</PresentationFormat>
  <Paragraphs>126</Paragraphs>
  <Slides>34</Slides>
  <Notes>0</Notes>
  <HiddenSlides>0</HiddenSlides>
  <MMClips>0</MMClips>
  <ScaleCrop>false</ScaleCrop>
  <HeadingPairs>
    <vt:vector size="4" baseType="variant">
      <vt:variant>
        <vt:lpstr>主题</vt:lpstr>
      </vt:variant>
      <vt:variant>
        <vt:i4>1</vt:i4>
      </vt:variant>
      <vt:variant>
        <vt:lpstr>幻灯片标题</vt:lpstr>
      </vt:variant>
      <vt:variant>
        <vt:i4>34</vt:i4>
      </vt:variant>
    </vt:vector>
  </HeadingPairs>
  <TitlesOfParts>
    <vt:vector size="35" baseType="lpstr">
      <vt:lpstr>当图网www.99ppt.com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当图网www.99ppt.com</dc:title>
  <dc:creator>当图网www.99ppt.com</dc:creator>
  <cp:lastModifiedBy>9029</cp:lastModifiedBy>
  <cp:revision>371</cp:revision>
  <dcterms:created xsi:type="dcterms:W3CDTF">2020-01-28T04:26:00Z</dcterms:created>
  <dcterms:modified xsi:type="dcterms:W3CDTF">2020-05-15T06:35:30Z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2052-11.1.0.9440</vt:lpwstr>
  </property>
</Properties>
</file>